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58" r:id="rId5"/>
    <p:sldId id="260" r:id="rId6"/>
    <p:sldId id="270" r:id="rId7"/>
    <p:sldId id="271" r:id="rId8"/>
    <p:sldId id="272" r:id="rId9"/>
    <p:sldId id="261" r:id="rId10"/>
    <p:sldId id="262" r:id="rId11"/>
    <p:sldId id="263" r:id="rId12"/>
    <p:sldId id="264" r:id="rId13"/>
    <p:sldId id="265" r:id="rId14"/>
    <p:sldId id="266" r:id="rId15"/>
    <p:sldId id="267" r:id="rId16"/>
    <p:sldId id="268" r:id="rId17"/>
  </p:sldIdLst>
  <p:sldSz cx="18288000" cy="10287000"/>
  <p:notesSz cx="6858000" cy="9144000"/>
  <p:embeddedFontLst>
    <p:embeddedFont>
      <p:font typeface="DM Sans" panose="020B0604020202020204" charset="0"/>
      <p:regular r:id="rId18"/>
    </p:embeddedFont>
    <p:embeddedFont>
      <p:font typeface="Calibri" panose="020F0502020204030204" pitchFamily="34" charset="0"/>
      <p:regular r:id="rId19"/>
      <p:bold r:id="rId20"/>
      <p:italic r:id="rId21"/>
      <p:boldItalic r:id="rId22"/>
    </p:embeddedFont>
    <p:embeddedFont>
      <p:font typeface="DM Sans Bold" panose="020B0604020202020204" charset="0"/>
      <p:regular r:id="rId23"/>
    </p:embeddedFont>
    <p:embeddedFont>
      <p:font typeface="Now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10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26.png"/><Relationship Id="rId4" Type="http://schemas.openxmlformats.org/officeDocument/2006/relationships/image" Target="../media/image38.svg"/></Relationships>
</file>

<file path=ppt/slides/_rels/slide1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1.svg"/><Relationship Id="rId7"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30.png"/><Relationship Id="rId10" Type="http://schemas.openxmlformats.org/officeDocument/2006/relationships/image" Target="../media/image57.svg"/><Relationship Id="rId4" Type="http://schemas.openxmlformats.org/officeDocument/2006/relationships/image" Target="../media/image13.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hyperlink" Target="https://dotcomaramexprod.blob.core.windows.net/default/docs/default-source/annual-reports/aramex-annual-report-2024-en.pdf?sfvrsn=1c46a019_1" TargetMode="External"/><Relationship Id="rId7"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hyperlink" Target="https://www.precedenceresearch.com/logistics-market" TargetMode="External"/><Relationship Id="rId5" Type="http://schemas.openxmlformats.org/officeDocument/2006/relationships/hyperlink" Target="https://www.mordorintelligence.com/industry-reports/qatar-3pl-market" TargetMode="External"/><Relationship Id="rId10" Type="http://schemas.openxmlformats.org/officeDocument/2006/relationships/image" Target="../media/image62.svg"/><Relationship Id="rId4" Type="http://schemas.openxmlformats.org/officeDocument/2006/relationships/hyperlink" Target="https://dotcomaramexprod.blob.core.windows.net/default/docs/default-source/investor-presentations/202505006_q1-2025-investor-presentation-final-web_publication.pdf?sfvrsn=ea99a319_1" TargetMode="External"/><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0.pn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4.svg"/><Relationship Id="rId5" Type="http://schemas.openxmlformats.org/officeDocument/2006/relationships/image" Target="../media/image18.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8.svg"/><Relationship Id="rId7" Type="http://schemas.openxmlformats.org/officeDocument/2006/relationships/image" Target="../media/image14.jpe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0.svg"/><Relationship Id="rId4" Type="http://schemas.openxmlformats.org/officeDocument/2006/relationships/image" Target="../media/image12.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6" name="Group 6"/>
          <p:cNvGrpSpPr/>
          <p:nvPr/>
        </p:nvGrpSpPr>
        <p:grpSpPr>
          <a:xfrm>
            <a:off x="10380940" y="649592"/>
            <a:ext cx="7516996" cy="8987817"/>
            <a:chOff x="0" y="0"/>
            <a:chExt cx="8603361" cy="10286746"/>
          </a:xfrm>
        </p:grpSpPr>
        <p:sp>
          <p:nvSpPr>
            <p:cNvPr id="7" name="Freeform 7"/>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t="-12765" b="-12765"/>
              </a:stretch>
            </a:blipFill>
          </p:spPr>
        </p:sp>
      </p:grpSp>
      <p:sp>
        <p:nvSpPr>
          <p:cNvPr id="9" name="TextBox 9"/>
          <p:cNvSpPr txBox="1"/>
          <p:nvPr/>
        </p:nvSpPr>
        <p:spPr>
          <a:xfrm>
            <a:off x="1573748" y="2439122"/>
            <a:ext cx="10959085" cy="1561966"/>
          </a:xfrm>
          <a:prstGeom prst="rect">
            <a:avLst/>
          </a:prstGeom>
        </p:spPr>
        <p:txBody>
          <a:bodyPr lIns="0" tIns="0" rIns="0" bIns="0" rtlCol="0" anchor="t">
            <a:spAutoFit/>
          </a:bodyPr>
          <a:lstStyle/>
          <a:p>
            <a:pPr algn="l">
              <a:lnSpc>
                <a:spcPts val="13568"/>
              </a:lnSpc>
            </a:pPr>
            <a:r>
              <a:rPr lang="en-US" sz="6600" b="1" dirty="0" smtClean="0">
                <a:solidFill>
                  <a:srgbClr val="FFFBFB"/>
                </a:solidFill>
                <a:latin typeface="Now Bold"/>
                <a:ea typeface="Now Bold"/>
                <a:cs typeface="Now Bold"/>
                <a:sym typeface="Now Bold"/>
              </a:rPr>
              <a:t>Principles of</a:t>
            </a:r>
            <a:endParaRPr lang="en-US" sz="6600" b="1" dirty="0">
              <a:solidFill>
                <a:srgbClr val="FFFBFB"/>
              </a:solidFill>
              <a:latin typeface="Now Bold"/>
              <a:ea typeface="Now Bold"/>
              <a:cs typeface="Now Bold"/>
              <a:sym typeface="Now Bold"/>
            </a:endParaRPr>
          </a:p>
        </p:txBody>
      </p:sp>
      <p:sp>
        <p:nvSpPr>
          <p:cNvPr id="12" name="Freeform 12"/>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3" name="TextBox 13"/>
          <p:cNvSpPr txBox="1"/>
          <p:nvPr/>
        </p:nvSpPr>
        <p:spPr>
          <a:xfrm>
            <a:off x="1543229" y="3929644"/>
            <a:ext cx="9659937" cy="2031325"/>
          </a:xfrm>
          <a:prstGeom prst="rect">
            <a:avLst/>
          </a:prstGeom>
        </p:spPr>
        <p:txBody>
          <a:bodyPr lIns="0" tIns="0" rIns="0" bIns="0" rtlCol="0" anchor="t">
            <a:spAutoFit/>
          </a:bodyPr>
          <a:lstStyle/>
          <a:p>
            <a:r>
              <a:rPr lang="en-US" sz="6600" b="1" dirty="0">
                <a:solidFill>
                  <a:srgbClr val="56AEFF"/>
                </a:solidFill>
                <a:latin typeface="Now Bold"/>
                <a:ea typeface="Now Bold"/>
                <a:cs typeface="Now Bold"/>
                <a:sym typeface="Now Bold"/>
              </a:rPr>
              <a:t>Logistics and Supply Chain </a:t>
            </a:r>
            <a:r>
              <a:rPr lang="en-US" sz="6600" b="1" dirty="0" smtClean="0">
                <a:solidFill>
                  <a:srgbClr val="56AEFF"/>
                </a:solidFill>
                <a:latin typeface="Now Bold"/>
                <a:ea typeface="Now Bold"/>
                <a:cs typeface="Now Bold"/>
                <a:sym typeface="Now Bold"/>
              </a:rPr>
              <a:t>Project</a:t>
            </a:r>
          </a:p>
        </p:txBody>
      </p:sp>
      <p:pic>
        <p:nvPicPr>
          <p:cNvPr id="3076" name="Picture 4" descr="Aramex-logo - FastwayIndiaExpres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 y="253204"/>
            <a:ext cx="3961062" cy="11328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7060209" y="2183769"/>
            <a:ext cx="4161751" cy="1184729"/>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id="4" name="TextBox 4"/>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rot="-10800000">
            <a:off x="6093797" y="3368497"/>
            <a:ext cx="4161751" cy="1184729"/>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id="7" name="TextBox 7"/>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a:off x="7724615" y="4553226"/>
            <a:ext cx="4161751" cy="1184729"/>
            <a:chOff x="0" y="0"/>
            <a:chExt cx="2565722" cy="730386"/>
          </a:xfrm>
        </p:grpSpPr>
        <p:sp>
          <p:nvSpPr>
            <p:cNvPr id="9" name="Freeform 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id="10" name="TextBox 10"/>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1" name="Group 11"/>
          <p:cNvGrpSpPr/>
          <p:nvPr/>
        </p:nvGrpSpPr>
        <p:grpSpPr>
          <a:xfrm rot="-10800000">
            <a:off x="6758203" y="5737955"/>
            <a:ext cx="4161751" cy="1184729"/>
            <a:chOff x="0" y="0"/>
            <a:chExt cx="2565722" cy="730386"/>
          </a:xfrm>
        </p:grpSpPr>
        <p:sp>
          <p:nvSpPr>
            <p:cNvPr id="12" name="Freeform 12"/>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id="13" name="TextBox 13"/>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4" name="Group 14"/>
          <p:cNvGrpSpPr/>
          <p:nvPr/>
        </p:nvGrpSpPr>
        <p:grpSpPr>
          <a:xfrm>
            <a:off x="7724615" y="6918503"/>
            <a:ext cx="4161751" cy="1184729"/>
            <a:chOff x="0" y="0"/>
            <a:chExt cx="2565722" cy="730386"/>
          </a:xfrm>
        </p:grpSpPr>
        <p:sp>
          <p:nvSpPr>
            <p:cNvPr id="15" name="Freeform 15"/>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CFF4FF"/>
            </a:solidFill>
          </p:spPr>
        </p:sp>
        <p:sp>
          <p:nvSpPr>
            <p:cNvPr id="16" name="TextBox 16"/>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sp>
        <p:nvSpPr>
          <p:cNvPr id="17" name="TextBox 17"/>
          <p:cNvSpPr txBox="1"/>
          <p:nvPr/>
        </p:nvSpPr>
        <p:spPr>
          <a:xfrm>
            <a:off x="6802031" y="3618050"/>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February</a:t>
            </a:r>
          </a:p>
        </p:txBody>
      </p:sp>
      <p:sp>
        <p:nvSpPr>
          <p:cNvPr id="18" name="TextBox 18"/>
          <p:cNvSpPr txBox="1"/>
          <p:nvPr/>
        </p:nvSpPr>
        <p:spPr>
          <a:xfrm>
            <a:off x="7768443" y="2433321"/>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January</a:t>
            </a:r>
          </a:p>
        </p:txBody>
      </p:sp>
      <p:sp>
        <p:nvSpPr>
          <p:cNvPr id="19" name="TextBox 19"/>
          <p:cNvSpPr txBox="1"/>
          <p:nvPr/>
        </p:nvSpPr>
        <p:spPr>
          <a:xfrm>
            <a:off x="11388338" y="2256515"/>
            <a:ext cx="4526224" cy="914866"/>
          </a:xfrm>
          <a:prstGeom prst="rect">
            <a:avLst/>
          </a:prstGeom>
        </p:spPr>
        <p:txBody>
          <a:bodyPr lIns="0" tIns="0" rIns="0" bIns="0" rtlCol="0" anchor="t">
            <a:spAutoFit/>
          </a:bodyPr>
          <a:lstStyle/>
          <a:p>
            <a:pPr lvl="0">
              <a:lnSpc>
                <a:spcPts val="2355"/>
              </a:lnSpc>
            </a:pPr>
            <a:r>
              <a:rPr lang="en-US" sz="1869" dirty="0">
                <a:solidFill>
                  <a:srgbClr val="FFFFFF"/>
                </a:solidFill>
                <a:latin typeface="DM Sans"/>
                <a:ea typeface="DM Sans"/>
                <a:cs typeface="DM Sans"/>
                <a:sym typeface="DM Sans"/>
              </a:rPr>
              <a:t>Aramex reported a stable revenue of $ 426 million, up to 1% year the year in the first quarter of 2025</a:t>
            </a:r>
            <a:endParaRPr lang="en-US" sz="1869" u="none" strike="noStrike" dirty="0">
              <a:solidFill>
                <a:srgbClr val="FFFFFF"/>
              </a:solidFill>
              <a:latin typeface="DM Sans"/>
              <a:ea typeface="DM Sans"/>
              <a:cs typeface="DM Sans"/>
              <a:sym typeface="DM Sans"/>
            </a:endParaRPr>
          </a:p>
        </p:txBody>
      </p:sp>
      <p:sp>
        <p:nvSpPr>
          <p:cNvPr id="20" name="TextBox 20"/>
          <p:cNvSpPr txBox="1"/>
          <p:nvPr/>
        </p:nvSpPr>
        <p:spPr>
          <a:xfrm>
            <a:off x="8347593" y="4802779"/>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March</a:t>
            </a:r>
          </a:p>
        </p:txBody>
      </p:sp>
      <p:sp>
        <p:nvSpPr>
          <p:cNvPr id="21" name="TextBox 21"/>
          <p:cNvSpPr txBox="1"/>
          <p:nvPr/>
        </p:nvSpPr>
        <p:spPr>
          <a:xfrm>
            <a:off x="7381181" y="5987507"/>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April</a:t>
            </a:r>
          </a:p>
        </p:txBody>
      </p:sp>
      <p:sp>
        <p:nvSpPr>
          <p:cNvPr id="22" name="TextBox 22"/>
          <p:cNvSpPr txBox="1"/>
          <p:nvPr/>
        </p:nvSpPr>
        <p:spPr>
          <a:xfrm>
            <a:off x="8432849" y="7170333"/>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b="1">
                <a:solidFill>
                  <a:srgbClr val="051D40"/>
                </a:solidFill>
                <a:latin typeface="DM Sans Bold"/>
                <a:ea typeface="DM Sans Bold"/>
                <a:cs typeface="DM Sans Bold"/>
                <a:sym typeface="DM Sans Bold"/>
              </a:rPr>
              <a:t>May</a:t>
            </a:r>
          </a:p>
        </p:txBody>
      </p:sp>
      <p:sp>
        <p:nvSpPr>
          <p:cNvPr id="23" name="TextBox 23"/>
          <p:cNvSpPr txBox="1"/>
          <p:nvPr/>
        </p:nvSpPr>
        <p:spPr>
          <a:xfrm>
            <a:off x="1365636" y="3373621"/>
            <a:ext cx="4490889" cy="1231106"/>
          </a:xfrm>
          <a:prstGeom prst="rect">
            <a:avLst/>
          </a:prstGeom>
        </p:spPr>
        <p:txBody>
          <a:bodyPr lIns="0" tIns="0" rIns="0" bIns="0" rtlCol="0" anchor="t">
            <a:spAutoFit/>
          </a:bodyPr>
          <a:lstStyle/>
          <a:p>
            <a:pPr lvl="0" algn="r">
              <a:lnSpc>
                <a:spcPts val="2355"/>
              </a:lnSpc>
            </a:pPr>
            <a:r>
              <a:rPr lang="en-US" sz="1869" dirty="0">
                <a:solidFill>
                  <a:srgbClr val="FFFFFF"/>
                </a:solidFill>
                <a:latin typeface="DM Sans"/>
                <a:ea typeface="DM Sans"/>
                <a:cs typeface="DM Sans"/>
                <a:sym typeface="DM Sans"/>
              </a:rPr>
              <a:t>Domestic Express with 13%, logistics up to 21% and Freight Forwarding with 9%, can offset the reduction in International Express that can be reduced by 13%.</a:t>
            </a:r>
            <a:endParaRPr lang="en-US" sz="1869" u="none" strike="noStrike" dirty="0">
              <a:solidFill>
                <a:srgbClr val="FFFFFF"/>
              </a:solidFill>
              <a:latin typeface="DM Sans"/>
              <a:ea typeface="DM Sans"/>
              <a:cs typeface="DM Sans"/>
              <a:sym typeface="DM Sans"/>
            </a:endParaRPr>
          </a:p>
        </p:txBody>
      </p:sp>
      <p:sp>
        <p:nvSpPr>
          <p:cNvPr id="24" name="TextBox 24"/>
          <p:cNvSpPr txBox="1"/>
          <p:nvPr/>
        </p:nvSpPr>
        <p:spPr>
          <a:xfrm>
            <a:off x="12037445" y="4572276"/>
            <a:ext cx="4884918" cy="607089"/>
          </a:xfrm>
          <a:prstGeom prst="rect">
            <a:avLst/>
          </a:prstGeom>
        </p:spPr>
        <p:txBody>
          <a:bodyPr lIns="0" tIns="0" rIns="0" bIns="0" rtlCol="0" anchor="t">
            <a:spAutoFit/>
          </a:bodyPr>
          <a:lstStyle/>
          <a:p>
            <a:pPr lvl="0">
              <a:lnSpc>
                <a:spcPts val="2355"/>
              </a:lnSpc>
            </a:pPr>
            <a:r>
              <a:rPr lang="en-US" sz="1869" dirty="0">
                <a:solidFill>
                  <a:srgbClr val="FFFFFF"/>
                </a:solidFill>
                <a:latin typeface="DM Sans"/>
                <a:ea typeface="DM Sans"/>
                <a:cs typeface="DM Sans"/>
                <a:sym typeface="DM Sans"/>
              </a:rPr>
              <a:t>The domestic express volume has reduced by 8%</a:t>
            </a:r>
            <a:endParaRPr lang="en-US" sz="1869" u="none" strike="noStrike" dirty="0">
              <a:solidFill>
                <a:srgbClr val="FFFFFF"/>
              </a:solidFill>
              <a:latin typeface="DM Sans"/>
              <a:ea typeface="DM Sans"/>
              <a:cs typeface="DM Sans"/>
              <a:sym typeface="DM Sans"/>
            </a:endParaRPr>
          </a:p>
        </p:txBody>
      </p:sp>
      <p:sp>
        <p:nvSpPr>
          <p:cNvPr id="25" name="TextBox 25"/>
          <p:cNvSpPr txBox="1"/>
          <p:nvPr/>
        </p:nvSpPr>
        <p:spPr>
          <a:xfrm>
            <a:off x="1949758" y="5741176"/>
            <a:ext cx="4656045" cy="914866"/>
          </a:xfrm>
          <a:prstGeom prst="rect">
            <a:avLst/>
          </a:prstGeom>
        </p:spPr>
        <p:txBody>
          <a:bodyPr lIns="0" tIns="0" rIns="0" bIns="0" rtlCol="0" anchor="t">
            <a:spAutoFit/>
          </a:bodyPr>
          <a:lstStyle/>
          <a:p>
            <a:pPr lvl="0" algn="r">
              <a:lnSpc>
                <a:spcPts val="2355"/>
              </a:lnSpc>
            </a:pPr>
            <a:r>
              <a:rPr lang="en-US" sz="1869" dirty="0">
                <a:solidFill>
                  <a:srgbClr val="FFFFFF"/>
                </a:solidFill>
                <a:latin typeface="DM Sans"/>
                <a:ea typeface="DM Sans"/>
                <a:cs typeface="DM Sans"/>
                <a:sym typeface="DM Sans"/>
              </a:rPr>
              <a:t>The profit of Aramex will be affected by cost inflation by the end of the first quarter of 2025</a:t>
            </a:r>
            <a:endParaRPr lang="en-US" sz="1869" u="none" strike="noStrike" dirty="0">
              <a:solidFill>
                <a:srgbClr val="FFFFFF"/>
              </a:solidFill>
              <a:latin typeface="DM Sans"/>
              <a:ea typeface="DM Sans"/>
              <a:cs typeface="DM Sans"/>
              <a:sym typeface="DM Sans"/>
            </a:endParaRPr>
          </a:p>
        </p:txBody>
      </p:sp>
      <p:sp>
        <p:nvSpPr>
          <p:cNvPr id="26" name="TextBox 26"/>
          <p:cNvSpPr txBox="1"/>
          <p:nvPr/>
        </p:nvSpPr>
        <p:spPr>
          <a:xfrm>
            <a:off x="11886366" y="6891268"/>
            <a:ext cx="4500162" cy="1530419"/>
          </a:xfrm>
          <a:prstGeom prst="rect">
            <a:avLst/>
          </a:prstGeom>
        </p:spPr>
        <p:txBody>
          <a:bodyPr lIns="0" tIns="0" rIns="0" bIns="0" rtlCol="0" anchor="t">
            <a:spAutoFit/>
          </a:bodyPr>
          <a:lstStyle/>
          <a:p>
            <a:pPr lvl="0">
              <a:lnSpc>
                <a:spcPts val="2355"/>
              </a:lnSpc>
            </a:pPr>
            <a:r>
              <a:rPr lang="en-US" sz="1869" dirty="0">
                <a:solidFill>
                  <a:srgbClr val="FFFFFF"/>
                </a:solidFill>
                <a:latin typeface="DM Sans"/>
                <a:ea typeface="DM Sans"/>
                <a:cs typeface="DM Sans"/>
                <a:sym typeface="DM Sans"/>
              </a:rPr>
              <a:t>Aramex is emphasizing improved operational efficiencies and an improved model of pricing for unlocking the values of Aramex (Financial Results of Aramex, 2025)</a:t>
            </a:r>
            <a:endParaRPr lang="en-US" sz="1869" u="none" strike="noStrike" dirty="0">
              <a:solidFill>
                <a:srgbClr val="FFFFFF"/>
              </a:solidFill>
              <a:latin typeface="DM Sans"/>
              <a:ea typeface="DM Sans"/>
              <a:cs typeface="DM Sans"/>
              <a:sym typeface="DM Sans"/>
            </a:endParaRPr>
          </a:p>
        </p:txBody>
      </p:sp>
      <p:sp>
        <p:nvSpPr>
          <p:cNvPr id="27" name="Freeform 27"/>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8" name="Freeform 28"/>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9" name="TextBox 5"/>
          <p:cNvSpPr txBox="1"/>
          <p:nvPr/>
        </p:nvSpPr>
        <p:spPr>
          <a:xfrm>
            <a:off x="4572000" y="190500"/>
            <a:ext cx="10058400" cy="1012585"/>
          </a:xfrm>
          <a:prstGeom prst="rect">
            <a:avLst/>
          </a:prstGeom>
        </p:spPr>
        <p:txBody>
          <a:bodyPr wrap="square" lIns="0" tIns="0" rIns="0" bIns="0" rtlCol="0" anchor="t">
            <a:spAutoFit/>
          </a:bodyPr>
          <a:lstStyle/>
          <a:p>
            <a:pPr lvl="0" algn="ctr">
              <a:lnSpc>
                <a:spcPts val="7884"/>
              </a:lnSpc>
              <a:spcBef>
                <a:spcPct val="0"/>
              </a:spcBef>
            </a:pPr>
            <a:r>
              <a:rPr lang="en-US" sz="6570" b="1" dirty="0" smtClean="0">
                <a:solidFill>
                  <a:srgbClr val="FFFFFF"/>
                </a:solidFill>
                <a:latin typeface="Now Bold"/>
                <a:ea typeface="Now Bold"/>
                <a:cs typeface="Now Bold"/>
                <a:sym typeface="Now Bold"/>
              </a:rPr>
              <a:t>Financial </a:t>
            </a:r>
            <a:r>
              <a:rPr lang="en-US" sz="6570" b="1" dirty="0">
                <a:solidFill>
                  <a:srgbClr val="FFFFFF"/>
                </a:solidFill>
                <a:latin typeface="Now Bold"/>
                <a:ea typeface="Now Bold"/>
                <a:cs typeface="Now Bold"/>
                <a:sym typeface="Now Bold"/>
              </a:rPr>
              <a:t>Analysis</a:t>
            </a:r>
            <a:endParaRPr lang="en-US" sz="6570" b="1" dirty="0">
              <a:solidFill>
                <a:srgbClr val="FFFFFF"/>
              </a:solidFill>
              <a:latin typeface="Now Bold"/>
              <a:ea typeface="Now Bold"/>
              <a:cs typeface="Now Bold"/>
              <a:sym typeface="Now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4" name="Freeform 4"/>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grpSp>
        <p:nvGrpSpPr>
          <p:cNvPr id="10" name="Group 10"/>
          <p:cNvGrpSpPr/>
          <p:nvPr/>
        </p:nvGrpSpPr>
        <p:grpSpPr>
          <a:xfrm>
            <a:off x="-1543050" y="-54747"/>
            <a:ext cx="2760734" cy="10341747"/>
            <a:chOff x="0" y="0"/>
            <a:chExt cx="727107" cy="2723752"/>
          </a:xfrm>
        </p:grpSpPr>
        <p:sp>
          <p:nvSpPr>
            <p:cNvPr id="11" name="Freeform 11"/>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sp>
        <p:sp>
          <p:nvSpPr>
            <p:cNvPr id="12" name="TextBox 12"/>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pic>
        <p:nvPicPr>
          <p:cNvPr id="16" name="Picture 15"/>
          <p:cNvPicPr/>
          <p:nvPr/>
        </p:nvPicPr>
        <p:blipFill rotWithShape="1">
          <a:blip r:embed="rId5">
            <a:extLst>
              <a:ext uri="{28A0092B-C50C-407E-A947-70E740481C1C}">
                <a14:useLocalDpi xmlns:a14="http://schemas.microsoft.com/office/drawing/2010/main" val="0"/>
              </a:ext>
            </a:extLst>
          </a:blip>
          <a:srcRect t="3219"/>
          <a:stretch/>
        </p:blipFill>
        <p:spPr bwMode="auto">
          <a:xfrm>
            <a:off x="1422013" y="464457"/>
            <a:ext cx="8258175" cy="5410200"/>
          </a:xfrm>
          <a:prstGeom prst="rect">
            <a:avLst/>
          </a:prstGeom>
          <a:ln>
            <a:noFill/>
          </a:ln>
          <a:extLst>
            <a:ext uri="{53640926-AAD7-44D8-BBD7-CCE9431645EC}">
              <a14:shadowObscured xmlns:a14="http://schemas.microsoft.com/office/drawing/2010/main"/>
            </a:ext>
          </a:extLst>
        </p:spPr>
      </p:pic>
      <p:pic>
        <p:nvPicPr>
          <p:cNvPr id="17" name="Picture 16"/>
          <p:cNvPicPr/>
          <p:nvPr/>
        </p:nvPicPr>
        <p:blipFill>
          <a:blip r:embed="rId6"/>
          <a:stretch>
            <a:fillRect/>
          </a:stretch>
        </p:blipFill>
        <p:spPr>
          <a:xfrm>
            <a:off x="1425730" y="6267357"/>
            <a:ext cx="9220200" cy="3719892"/>
          </a:xfrm>
          <a:prstGeom prst="rect">
            <a:avLst/>
          </a:prstGeom>
        </p:spPr>
      </p:pic>
      <p:pic>
        <p:nvPicPr>
          <p:cNvPr id="19" name="Picture 18"/>
          <p:cNvPicPr/>
          <p:nvPr/>
        </p:nvPicPr>
        <p:blipFill>
          <a:blip r:embed="rId7"/>
          <a:stretch>
            <a:fillRect/>
          </a:stretch>
        </p:blipFill>
        <p:spPr>
          <a:xfrm>
            <a:off x="9852922" y="756167"/>
            <a:ext cx="8247313" cy="503792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27600" y="0"/>
            <a:ext cx="6279570" cy="10287000"/>
          </a:xfrm>
          <a:custGeom>
            <a:avLst/>
            <a:gdLst/>
            <a:ahLst/>
            <a:cxnLst/>
            <a:rect l="l" t="t" r="r" b="b"/>
            <a:pathLst>
              <a:path w="6279570" h="10287000">
                <a:moveTo>
                  <a:pt x="0" y="0"/>
                </a:moveTo>
                <a:lnTo>
                  <a:pt x="6279571" y="0"/>
                </a:lnTo>
                <a:lnTo>
                  <a:pt x="6279571" y="10287000"/>
                </a:lnTo>
                <a:lnTo>
                  <a:pt x="0" y="10287000"/>
                </a:lnTo>
                <a:lnTo>
                  <a:pt x="0" y="0"/>
                </a:lnTo>
                <a:close/>
              </a:path>
            </a:pathLst>
          </a:custGeom>
          <a:blipFill>
            <a:blip r:embed="rId2"/>
            <a:stretch>
              <a:fillRect t="-901" r="-11111" b="-901"/>
            </a:stretch>
          </a:blipFill>
        </p:spPr>
      </p:sp>
      <p:sp>
        <p:nvSpPr>
          <p:cNvPr id="3" name="Freeform 3"/>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xmlns="" r:embed="rId6"/>
                </a:ext>
              </a:extLst>
            </a:blip>
            <a:stretch>
              <a:fillRect/>
            </a:stretch>
          </a:blipFill>
        </p:spPr>
      </p:sp>
      <p:sp>
        <p:nvSpPr>
          <p:cNvPr id="8" name="TextBox 8"/>
          <p:cNvSpPr txBox="1"/>
          <p:nvPr/>
        </p:nvSpPr>
        <p:spPr>
          <a:xfrm>
            <a:off x="6324600" y="571500"/>
            <a:ext cx="9879016" cy="735057"/>
          </a:xfrm>
          <a:prstGeom prst="rect">
            <a:avLst/>
          </a:prstGeom>
        </p:spPr>
        <p:txBody>
          <a:bodyPr lIns="0" tIns="0" rIns="0" bIns="0" rtlCol="0" anchor="t">
            <a:spAutoFit/>
          </a:bodyPr>
          <a:lstStyle/>
          <a:p>
            <a:pPr marL="0" lvl="0" indent="0" algn="l">
              <a:lnSpc>
                <a:spcPts val="5719"/>
              </a:lnSpc>
              <a:spcBef>
                <a:spcPct val="0"/>
              </a:spcBef>
            </a:pPr>
            <a:r>
              <a:rPr lang="en-US" sz="4766" b="1" dirty="0" smtClean="0">
                <a:solidFill>
                  <a:srgbClr val="FFFFFF"/>
                </a:solidFill>
                <a:latin typeface="Now Bold"/>
                <a:ea typeface="Now Bold"/>
                <a:cs typeface="Now Bold"/>
                <a:sym typeface="Now Bold"/>
              </a:rPr>
              <a:t>Marketing</a:t>
            </a:r>
            <a:endParaRPr lang="en-US" sz="4766" b="1" dirty="0">
              <a:solidFill>
                <a:srgbClr val="FFFFFF"/>
              </a:solidFill>
              <a:latin typeface="Now Bold"/>
              <a:ea typeface="Now Bold"/>
              <a:cs typeface="Now Bold"/>
              <a:sym typeface="Now Bold"/>
            </a:endParaRPr>
          </a:p>
        </p:txBody>
      </p:sp>
      <p:pic>
        <p:nvPicPr>
          <p:cNvPr id="24" name="Picture 23" descr="C:\Users\Hp\Downloads\convert above image into smart art colored image show 4-5 different styles of smart art.png"/>
          <p:cNvPicPr/>
          <p:nvPr/>
        </p:nvPicPr>
        <p:blipFill rotWithShape="1">
          <a:blip r:embed="rId7">
            <a:extLst>
              <a:ext uri="{28A0092B-C50C-407E-A947-70E740481C1C}">
                <a14:useLocalDpi xmlns:a14="http://schemas.microsoft.com/office/drawing/2010/main" val="0"/>
              </a:ext>
            </a:extLst>
          </a:blip>
          <a:srcRect t="7144" r="3834" b="4321"/>
          <a:stretch/>
        </p:blipFill>
        <p:spPr bwMode="auto">
          <a:xfrm>
            <a:off x="7538112" y="3638119"/>
            <a:ext cx="8559262" cy="6059434"/>
          </a:xfrm>
          <a:prstGeom prst="rect">
            <a:avLst/>
          </a:prstGeom>
          <a:noFill/>
          <a:ln>
            <a:noFill/>
          </a:ln>
          <a:extLst>
            <a:ext uri="{53640926-AAD7-44D8-BBD7-CCE9431645EC}">
              <a14:shadowObscured xmlns:a14="http://schemas.microsoft.com/office/drawing/2010/main"/>
            </a:ext>
          </a:extLst>
        </p:spPr>
      </p:pic>
      <p:sp>
        <p:nvSpPr>
          <p:cNvPr id="25" name="Rectangle 24"/>
          <p:cNvSpPr/>
          <p:nvPr/>
        </p:nvSpPr>
        <p:spPr>
          <a:xfrm>
            <a:off x="6324600" y="1733674"/>
            <a:ext cx="9144000" cy="1477328"/>
          </a:xfrm>
          <a:prstGeom prst="rect">
            <a:avLst/>
          </a:prstGeom>
        </p:spPr>
        <p:txBody>
          <a:bodyPr>
            <a:spAutoFit/>
          </a:bodyPr>
          <a:lstStyle/>
          <a:p>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Aramex deployed efficient marketing strategies to uphold competitive edge for courier and logistic sector.  Company positioned itself as tech-centric logistic sector that emphasized on innovation, customer-oriented and sustainable solution. Company is effectively competing with FedEx and DHL by providing flexible and localized services in emergent marketplace</a:t>
            </a:r>
            <a:endParaRPr lang="en-US"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extBox 2"/>
          <p:cNvSpPr txBox="1"/>
          <p:nvPr/>
        </p:nvSpPr>
        <p:spPr>
          <a:xfrm>
            <a:off x="1559180" y="2129797"/>
            <a:ext cx="4796714" cy="987771"/>
          </a:xfrm>
          <a:prstGeom prst="rect">
            <a:avLst/>
          </a:prstGeom>
        </p:spPr>
        <p:txBody>
          <a:bodyPr lIns="0" tIns="0" rIns="0" bIns="0" rtlCol="0" anchor="t">
            <a:spAutoFit/>
          </a:bodyPr>
          <a:lstStyle/>
          <a:p>
            <a:pPr marL="0" lvl="0" indent="0" algn="l">
              <a:lnSpc>
                <a:spcPts val="7711"/>
              </a:lnSpc>
              <a:spcBef>
                <a:spcPct val="0"/>
              </a:spcBef>
            </a:pPr>
            <a:r>
              <a:rPr lang="en-US" sz="6426" b="1" dirty="0" smtClean="0">
                <a:solidFill>
                  <a:srgbClr val="56AEFF"/>
                </a:solidFill>
                <a:latin typeface="Now Bold"/>
                <a:ea typeface="Now Bold"/>
                <a:cs typeface="Now Bold"/>
                <a:sym typeface="Now Bold"/>
              </a:rPr>
              <a:t>Conclusion</a:t>
            </a:r>
            <a:endParaRPr lang="en-US" sz="6426" b="1" dirty="0">
              <a:solidFill>
                <a:srgbClr val="56AEFF"/>
              </a:solidFill>
              <a:latin typeface="Now Bold"/>
              <a:ea typeface="Now Bold"/>
              <a:cs typeface="Now Bold"/>
              <a:sym typeface="Now Bold"/>
            </a:endParaRPr>
          </a:p>
        </p:txBody>
      </p:sp>
      <p:sp>
        <p:nvSpPr>
          <p:cNvPr id="3" name="Freeform 3"/>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xmlns="" r:embed="rId3"/>
                </a:ext>
              </a:extLst>
            </a:blip>
            <a:stretch>
              <a:fillRect/>
            </a:stretch>
          </a:blipFill>
        </p:spPr>
      </p:sp>
      <p:sp>
        <p:nvSpPr>
          <p:cNvPr id="8" name="TextBox 8"/>
          <p:cNvSpPr txBox="1"/>
          <p:nvPr/>
        </p:nvSpPr>
        <p:spPr>
          <a:xfrm>
            <a:off x="1253914" y="3695700"/>
            <a:ext cx="9086984" cy="6463308"/>
          </a:xfrm>
          <a:prstGeom prst="rect">
            <a:avLst/>
          </a:prstGeom>
        </p:spPr>
        <p:txBody>
          <a:bodyPr wrap="square" lIns="0" tIns="0" rIns="0" bIns="0" rtlCol="0" anchor="t">
            <a:spAutoFit/>
          </a:bodyPr>
          <a:lstStyle/>
          <a:p>
            <a:pPr marL="362678" lvl="1" indent="-181339">
              <a:buFont typeface="Arial"/>
              <a:buChar char="•"/>
            </a:pPr>
            <a:r>
              <a:rPr lang="en-US" sz="2800" dirty="0">
                <a:solidFill>
                  <a:srgbClr val="FFFFFF"/>
                </a:solidFill>
                <a:latin typeface="DM Sans"/>
                <a:ea typeface="DM Sans"/>
                <a:cs typeface="DM Sans"/>
                <a:sym typeface="DM Sans"/>
              </a:rPr>
              <a:t>The company ascertain the effective movement of items and optimal warehouse and offers seamless </a:t>
            </a:r>
            <a:r>
              <a:rPr lang="en-US" sz="2800" dirty="0" smtClean="0">
                <a:solidFill>
                  <a:srgbClr val="FFFFFF"/>
                </a:solidFill>
                <a:latin typeface="DM Sans"/>
                <a:ea typeface="DM Sans"/>
                <a:cs typeface="DM Sans"/>
                <a:sym typeface="DM Sans"/>
              </a:rPr>
              <a:t>solutions</a:t>
            </a:r>
            <a:endParaRPr lang="en-US" sz="2800" dirty="0">
              <a:solidFill>
                <a:srgbClr val="FFFFFF"/>
              </a:solidFill>
              <a:latin typeface="DM Sans"/>
              <a:ea typeface="DM Sans"/>
              <a:cs typeface="DM Sans"/>
              <a:sym typeface="DM Sans"/>
            </a:endParaRPr>
          </a:p>
          <a:p>
            <a:pPr marL="362678" lvl="1" indent="-181339">
              <a:buFont typeface="Arial"/>
              <a:buChar char="•"/>
            </a:pPr>
            <a:r>
              <a:rPr lang="en-US" sz="2800" dirty="0">
                <a:solidFill>
                  <a:srgbClr val="FFFFFF"/>
                </a:solidFill>
                <a:latin typeface="DM Sans"/>
                <a:ea typeface="DM Sans"/>
                <a:cs typeface="DM Sans"/>
                <a:sym typeface="DM Sans"/>
              </a:rPr>
              <a:t>for further expansion of business, ongoing innovation is needed to obtain operational resiliency and gain a competitive </a:t>
            </a:r>
            <a:r>
              <a:rPr lang="en-US" sz="2800" dirty="0" smtClean="0">
                <a:solidFill>
                  <a:srgbClr val="FFFFFF"/>
                </a:solidFill>
                <a:latin typeface="DM Sans"/>
                <a:ea typeface="DM Sans"/>
                <a:cs typeface="DM Sans"/>
                <a:sym typeface="DM Sans"/>
              </a:rPr>
              <a:t>edge</a:t>
            </a:r>
          </a:p>
          <a:p>
            <a:pPr marL="362678" lvl="1" indent="-181339">
              <a:buFont typeface="Arial"/>
              <a:buChar char="•"/>
            </a:pPr>
            <a:r>
              <a:rPr lang="en-US" sz="2800" dirty="0">
                <a:solidFill>
                  <a:srgbClr val="FFFFFF"/>
                </a:solidFill>
                <a:latin typeface="DM Sans"/>
                <a:ea typeface="DM Sans"/>
                <a:cs typeface="DM Sans"/>
                <a:sym typeface="DM Sans"/>
              </a:rPr>
              <a:t>The Aramex </a:t>
            </a:r>
            <a:r>
              <a:rPr lang="en-US" sz="2800" dirty="0" smtClean="0">
                <a:solidFill>
                  <a:srgbClr val="FFFFFF"/>
                </a:solidFill>
                <a:latin typeface="DM Sans"/>
                <a:ea typeface="DM Sans"/>
                <a:cs typeface="DM Sans"/>
                <a:sym typeface="DM Sans"/>
              </a:rPr>
              <a:t>provides </a:t>
            </a:r>
            <a:r>
              <a:rPr lang="en-US" sz="2800" dirty="0">
                <a:solidFill>
                  <a:srgbClr val="FFFFFF"/>
                </a:solidFill>
                <a:latin typeface="DM Sans"/>
                <a:ea typeface="DM Sans"/>
                <a:cs typeface="DM Sans"/>
                <a:sym typeface="DM Sans"/>
              </a:rPr>
              <a:t>last-mile delivery solutions to ascertain order fulfilment through AI-centric optimized routes and an automated dispatching </a:t>
            </a:r>
            <a:r>
              <a:rPr lang="en-US" sz="2800" dirty="0" smtClean="0">
                <a:solidFill>
                  <a:srgbClr val="FFFFFF"/>
                </a:solidFill>
                <a:latin typeface="DM Sans"/>
                <a:ea typeface="DM Sans"/>
                <a:cs typeface="DM Sans"/>
                <a:sym typeface="DM Sans"/>
              </a:rPr>
              <a:t>system.</a:t>
            </a:r>
          </a:p>
          <a:p>
            <a:pPr marL="362678" lvl="1" indent="-181339">
              <a:buFont typeface="Arial"/>
              <a:buChar char="•"/>
            </a:pPr>
            <a:r>
              <a:rPr lang="en-US" sz="2800" dirty="0">
                <a:solidFill>
                  <a:srgbClr val="FFFFFF"/>
                </a:solidFill>
                <a:latin typeface="DM Sans"/>
                <a:ea typeface="DM Sans"/>
                <a:cs typeface="DM Sans"/>
                <a:sym typeface="DM Sans"/>
              </a:rPr>
              <a:t>The extensive network of warehouses in multiple countries is optimized for e-commerce fulfilment and multichannel retail and ensures industry-centric storage </a:t>
            </a:r>
            <a:r>
              <a:rPr lang="en-US" sz="2800" dirty="0" smtClean="0">
                <a:solidFill>
                  <a:srgbClr val="FFFFFF"/>
                </a:solidFill>
                <a:latin typeface="DM Sans"/>
                <a:ea typeface="DM Sans"/>
                <a:cs typeface="DM Sans"/>
                <a:sym typeface="DM Sans"/>
              </a:rPr>
              <a:t>needs</a:t>
            </a:r>
          </a:p>
          <a:p>
            <a:pPr marL="362678" lvl="1" indent="-181339">
              <a:buFont typeface="Arial"/>
              <a:buChar char="•"/>
            </a:pPr>
            <a:endParaRPr lang="en-US" sz="2800" dirty="0" smtClean="0">
              <a:solidFill>
                <a:srgbClr val="FFFFFF"/>
              </a:solidFill>
              <a:latin typeface="DM Sans"/>
              <a:ea typeface="DM Sans"/>
              <a:cs typeface="DM Sans"/>
              <a:sym typeface="DM Sans"/>
            </a:endParaRPr>
          </a:p>
        </p:txBody>
      </p:sp>
      <p:sp>
        <p:nvSpPr>
          <p:cNvPr id="9" name="Freeform 9"/>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xmlns="" r:embed="rId3"/>
                </a:ext>
              </a:extLst>
            </a:blip>
            <a:stretch>
              <a:fillRect/>
            </a:stretch>
          </a:blipFill>
        </p:spPr>
      </p:sp>
      <p:grpSp>
        <p:nvGrpSpPr>
          <p:cNvPr id="10" name="Group 20"/>
          <p:cNvGrpSpPr/>
          <p:nvPr/>
        </p:nvGrpSpPr>
        <p:grpSpPr>
          <a:xfrm>
            <a:off x="10820400" y="1485900"/>
            <a:ext cx="6697476" cy="7733806"/>
            <a:chOff x="0" y="0"/>
            <a:chExt cx="5499100" cy="6350000"/>
          </a:xfrm>
        </p:grpSpPr>
        <p:sp>
          <p:nvSpPr>
            <p:cNvPr id="11" name="Freeform 2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4"/>
              <a:stretch>
                <a:fillRect l="-36659" r="-36659"/>
              </a:stretch>
            </a:blip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267961"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sp>
      <p:sp>
        <p:nvSpPr>
          <p:cNvPr id="4" name="Freeform 4"/>
          <p:cNvSpPr/>
          <p:nvPr/>
        </p:nvSpPr>
        <p:spPr>
          <a:xfrm>
            <a:off x="6984095" y="8412696"/>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4"/>
            <a:stretch>
              <a:fillRect t="-99999"/>
            </a:stretch>
          </a:blipFill>
        </p:spPr>
      </p:sp>
      <p:sp>
        <p:nvSpPr>
          <p:cNvPr id="5" name="Freeform 5"/>
          <p:cNvSpPr/>
          <p:nvPr/>
        </p:nvSpPr>
        <p:spPr>
          <a:xfrm>
            <a:off x="11703955"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sp>
      <p:grpSp>
        <p:nvGrpSpPr>
          <p:cNvPr id="6" name="Group 6"/>
          <p:cNvGrpSpPr/>
          <p:nvPr/>
        </p:nvGrpSpPr>
        <p:grpSpPr>
          <a:xfrm>
            <a:off x="2290722" y="4206681"/>
            <a:ext cx="4297048" cy="4206015"/>
            <a:chOff x="0" y="0"/>
            <a:chExt cx="1131733" cy="1107757"/>
          </a:xfrm>
        </p:grpSpPr>
        <p:sp>
          <p:nvSpPr>
            <p:cNvPr id="7" name="Freeform 7"/>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id="8" name="TextBox 8"/>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grpSp>
        <p:nvGrpSpPr>
          <p:cNvPr id="9" name="Group 9"/>
          <p:cNvGrpSpPr/>
          <p:nvPr/>
        </p:nvGrpSpPr>
        <p:grpSpPr>
          <a:xfrm>
            <a:off x="6993607" y="4206681"/>
            <a:ext cx="4297048" cy="4206015"/>
            <a:chOff x="0" y="0"/>
            <a:chExt cx="1131733" cy="1107757"/>
          </a:xfrm>
        </p:grpSpPr>
        <p:sp>
          <p:nvSpPr>
            <p:cNvPr id="10" name="Freeform 10"/>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id="11" name="TextBox 11"/>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grpSp>
        <p:nvGrpSpPr>
          <p:cNvPr id="12" name="Group 12"/>
          <p:cNvGrpSpPr/>
          <p:nvPr/>
        </p:nvGrpSpPr>
        <p:grpSpPr>
          <a:xfrm>
            <a:off x="11700230" y="4206681"/>
            <a:ext cx="4297048" cy="4206015"/>
            <a:chOff x="0" y="0"/>
            <a:chExt cx="1131733" cy="1107757"/>
          </a:xfrm>
        </p:grpSpPr>
        <p:sp>
          <p:nvSpPr>
            <p:cNvPr id="13" name="Freeform 13"/>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id="14" name="TextBox 14"/>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sp>
        <p:nvSpPr>
          <p:cNvPr id="15" name="Freeform 15"/>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6" name="TextBox 16"/>
          <p:cNvSpPr txBox="1"/>
          <p:nvPr/>
        </p:nvSpPr>
        <p:spPr>
          <a:xfrm>
            <a:off x="5045356" y="1718581"/>
            <a:ext cx="8197288" cy="832023"/>
          </a:xfrm>
          <a:prstGeom prst="rect">
            <a:avLst/>
          </a:prstGeom>
        </p:spPr>
        <p:txBody>
          <a:bodyPr lIns="0" tIns="0" rIns="0" bIns="0" rtlCol="0" anchor="t">
            <a:spAutoFit/>
          </a:bodyPr>
          <a:lstStyle/>
          <a:p>
            <a:pPr marL="0" lvl="0" indent="0" algn="ctr">
              <a:lnSpc>
                <a:spcPts val="6451"/>
              </a:lnSpc>
              <a:spcBef>
                <a:spcPct val="0"/>
              </a:spcBef>
            </a:pPr>
            <a:r>
              <a:rPr lang="en-US" sz="5376" b="1" dirty="0" smtClean="0">
                <a:solidFill>
                  <a:srgbClr val="FFFFFF"/>
                </a:solidFill>
                <a:latin typeface="Now Bold"/>
                <a:ea typeface="Now Bold"/>
                <a:cs typeface="Now Bold"/>
                <a:sym typeface="Now Bold"/>
              </a:rPr>
              <a:t>Recommendations</a:t>
            </a:r>
            <a:endParaRPr lang="en-US" sz="5376" b="1" dirty="0">
              <a:solidFill>
                <a:srgbClr val="FFFFFF"/>
              </a:solidFill>
              <a:latin typeface="Now Bold"/>
              <a:ea typeface="Now Bold"/>
              <a:cs typeface="Now Bold"/>
              <a:sym typeface="Now Bold"/>
            </a:endParaRPr>
          </a:p>
        </p:txBody>
      </p:sp>
      <p:sp>
        <p:nvSpPr>
          <p:cNvPr id="17" name="TextBox 17"/>
          <p:cNvSpPr txBox="1"/>
          <p:nvPr/>
        </p:nvSpPr>
        <p:spPr>
          <a:xfrm>
            <a:off x="2840362" y="2641730"/>
            <a:ext cx="12221079" cy="1231106"/>
          </a:xfrm>
          <a:prstGeom prst="rect">
            <a:avLst/>
          </a:prstGeom>
        </p:spPr>
        <p:txBody>
          <a:bodyPr wrap="square" lIns="0" tIns="0" rIns="0" bIns="0" rtlCol="0" anchor="t">
            <a:spAutoFit/>
          </a:bodyPr>
          <a:lstStyle/>
          <a:p>
            <a:pPr lvl="0" algn="ctr">
              <a:lnSpc>
                <a:spcPts val="3235"/>
              </a:lnSpc>
              <a:spcBef>
                <a:spcPct val="0"/>
              </a:spcBef>
            </a:pPr>
            <a:r>
              <a:rPr lang="en-US" sz="2344" dirty="0" smtClean="0">
                <a:solidFill>
                  <a:srgbClr val="FFFFFF"/>
                </a:solidFill>
                <a:latin typeface="DM Sans"/>
                <a:ea typeface="DM Sans"/>
                <a:cs typeface="DM Sans"/>
                <a:sym typeface="DM Sans"/>
              </a:rPr>
              <a:t>Aramex has ability </a:t>
            </a:r>
            <a:r>
              <a:rPr lang="en-US" sz="2344" dirty="0">
                <a:solidFill>
                  <a:srgbClr val="FFFFFF"/>
                </a:solidFill>
                <a:latin typeface="DM Sans"/>
                <a:ea typeface="DM Sans"/>
                <a:cs typeface="DM Sans"/>
                <a:sym typeface="DM Sans"/>
              </a:rPr>
              <a:t>to quickly adapt to market shifts can augment a flexible supply chain that can prioritize the experience of customers and contribute a key role in strengthening </a:t>
            </a:r>
            <a:r>
              <a:rPr lang="en-US" sz="2344" dirty="0" err="1">
                <a:solidFill>
                  <a:srgbClr val="FFFFFF"/>
                </a:solidFill>
                <a:latin typeface="DM Sans"/>
                <a:ea typeface="DM Sans"/>
                <a:cs typeface="DM Sans"/>
                <a:sym typeface="DM Sans"/>
              </a:rPr>
              <a:t>Aramex's</a:t>
            </a:r>
            <a:r>
              <a:rPr lang="en-US" sz="2344" dirty="0">
                <a:solidFill>
                  <a:srgbClr val="FFFFFF"/>
                </a:solidFill>
                <a:latin typeface="DM Sans"/>
                <a:ea typeface="DM Sans"/>
                <a:cs typeface="DM Sans"/>
                <a:sym typeface="DM Sans"/>
              </a:rPr>
              <a:t> competitive position as a key example of industry leadership</a:t>
            </a:r>
            <a:endParaRPr lang="en-US" sz="2344" dirty="0">
              <a:solidFill>
                <a:srgbClr val="FFFFFF"/>
              </a:solidFill>
              <a:latin typeface="DM Sans"/>
              <a:ea typeface="DM Sans"/>
              <a:cs typeface="DM Sans"/>
              <a:sym typeface="DM Sans"/>
            </a:endParaRPr>
          </a:p>
        </p:txBody>
      </p:sp>
      <p:sp>
        <p:nvSpPr>
          <p:cNvPr id="18" name="TextBox 18"/>
          <p:cNvSpPr txBox="1"/>
          <p:nvPr/>
        </p:nvSpPr>
        <p:spPr>
          <a:xfrm>
            <a:off x="2711792" y="6262377"/>
            <a:ext cx="3432147" cy="410369"/>
          </a:xfrm>
          <a:prstGeom prst="rect">
            <a:avLst/>
          </a:prstGeom>
        </p:spPr>
        <p:txBody>
          <a:bodyPr lIns="0" tIns="0" rIns="0" bIns="0" rtlCol="0" anchor="t">
            <a:spAutoFit/>
          </a:bodyPr>
          <a:lstStyle/>
          <a:p>
            <a:pPr marL="0" lvl="0" indent="0" algn="ctr">
              <a:lnSpc>
                <a:spcPts val="3174"/>
              </a:lnSpc>
              <a:spcBef>
                <a:spcPct val="0"/>
              </a:spcBef>
            </a:pPr>
            <a:r>
              <a:rPr lang="en-US" sz="2300" b="1" dirty="0" smtClean="0">
                <a:solidFill>
                  <a:srgbClr val="0071C9"/>
                </a:solidFill>
                <a:latin typeface="DM Sans Bold"/>
                <a:ea typeface="DM Sans Bold"/>
                <a:cs typeface="DM Sans Bold"/>
                <a:sym typeface="DM Sans Bold"/>
              </a:rPr>
              <a:t>Recommendation 1</a:t>
            </a:r>
            <a:endParaRPr lang="en-US" sz="2300" b="1" dirty="0">
              <a:solidFill>
                <a:srgbClr val="0071C9"/>
              </a:solidFill>
              <a:latin typeface="DM Sans Bold"/>
              <a:ea typeface="DM Sans Bold"/>
              <a:cs typeface="DM Sans Bold"/>
              <a:sym typeface="DM Sans Bold"/>
            </a:endParaRPr>
          </a:p>
        </p:txBody>
      </p:sp>
      <p:sp>
        <p:nvSpPr>
          <p:cNvPr id="19" name="TextBox 19"/>
          <p:cNvSpPr txBox="1"/>
          <p:nvPr/>
        </p:nvSpPr>
        <p:spPr>
          <a:xfrm>
            <a:off x="7755033" y="6860992"/>
            <a:ext cx="3200745" cy="1404936"/>
          </a:xfrm>
          <a:prstGeom prst="rect">
            <a:avLst/>
          </a:prstGeom>
        </p:spPr>
        <p:txBody>
          <a:bodyPr lIns="0" tIns="0" rIns="0" bIns="0" rtlCol="0" anchor="t">
            <a:spAutoFit/>
          </a:bodyPr>
          <a:lstStyle/>
          <a:p>
            <a:pPr lvl="0" algn="ctr">
              <a:lnSpc>
                <a:spcPts val="2169"/>
              </a:lnSpc>
              <a:spcBef>
                <a:spcPct val="0"/>
              </a:spcBef>
            </a:pPr>
            <a:r>
              <a:rPr lang="en-US" sz="1600" dirty="0"/>
              <a:t>Aramex can work to augment digitalization by deploying tracking in real-time, Internet of Thing sensors, and predictive analytics to reduce inefficiencies.</a:t>
            </a:r>
            <a:endParaRPr lang="en-US" sz="1572" u="none" strike="noStrike" dirty="0">
              <a:solidFill>
                <a:srgbClr val="051D40"/>
              </a:solidFill>
              <a:latin typeface="DM Sans"/>
              <a:ea typeface="DM Sans"/>
              <a:cs typeface="DM Sans"/>
              <a:sym typeface="DM Sans"/>
            </a:endParaRPr>
          </a:p>
        </p:txBody>
      </p:sp>
      <p:sp>
        <p:nvSpPr>
          <p:cNvPr id="20" name="TextBox 20"/>
          <p:cNvSpPr txBox="1"/>
          <p:nvPr/>
        </p:nvSpPr>
        <p:spPr>
          <a:xfrm>
            <a:off x="7946418" y="6262377"/>
            <a:ext cx="2817976" cy="410369"/>
          </a:xfrm>
          <a:prstGeom prst="rect">
            <a:avLst/>
          </a:prstGeom>
        </p:spPr>
        <p:txBody>
          <a:bodyPr wrap="square" lIns="0" tIns="0" rIns="0" bIns="0" rtlCol="0" anchor="t">
            <a:spAutoFit/>
          </a:bodyPr>
          <a:lstStyle/>
          <a:p>
            <a:pPr marL="0" lvl="0" indent="0" algn="ctr">
              <a:lnSpc>
                <a:spcPts val="3174"/>
              </a:lnSpc>
              <a:spcBef>
                <a:spcPct val="0"/>
              </a:spcBef>
            </a:pPr>
            <a:r>
              <a:rPr lang="en-US" sz="2300" b="1" dirty="0" err="1" smtClean="0">
                <a:solidFill>
                  <a:srgbClr val="F1945B"/>
                </a:solidFill>
                <a:latin typeface="DM Sans Bold"/>
                <a:ea typeface="DM Sans Bold"/>
                <a:cs typeface="DM Sans Bold"/>
                <a:sym typeface="DM Sans Bold"/>
              </a:rPr>
              <a:t>Recommndation</a:t>
            </a:r>
            <a:r>
              <a:rPr lang="en-US" sz="2300" b="1" dirty="0" smtClean="0">
                <a:solidFill>
                  <a:srgbClr val="F1945B"/>
                </a:solidFill>
                <a:latin typeface="DM Sans Bold"/>
                <a:ea typeface="DM Sans Bold"/>
                <a:cs typeface="DM Sans Bold"/>
                <a:sym typeface="DM Sans Bold"/>
              </a:rPr>
              <a:t> 2</a:t>
            </a:r>
            <a:endParaRPr lang="en-US" sz="2300" b="1" dirty="0">
              <a:solidFill>
                <a:srgbClr val="F1945B"/>
              </a:solidFill>
              <a:latin typeface="DM Sans Bold"/>
              <a:ea typeface="DM Sans Bold"/>
              <a:cs typeface="DM Sans Bold"/>
              <a:sym typeface="DM Sans Bold"/>
            </a:endParaRPr>
          </a:p>
        </p:txBody>
      </p:sp>
      <p:sp>
        <p:nvSpPr>
          <p:cNvPr id="21" name="Freeform 21"/>
          <p:cNvSpPr/>
          <p:nvPr/>
        </p:nvSpPr>
        <p:spPr>
          <a:xfrm>
            <a:off x="3728082" y="4615159"/>
            <a:ext cx="1399568" cy="1399568"/>
          </a:xfrm>
          <a:custGeom>
            <a:avLst/>
            <a:gdLst/>
            <a:ahLst/>
            <a:cxnLst/>
            <a:rect l="l" t="t" r="r" b="b"/>
            <a:pathLst>
              <a:path w="1399568" h="1399568">
                <a:moveTo>
                  <a:pt x="0" y="0"/>
                </a:moveTo>
                <a:lnTo>
                  <a:pt x="1399567" y="0"/>
                </a:lnTo>
                <a:lnTo>
                  <a:pt x="1399567" y="1399568"/>
                </a:lnTo>
                <a:lnTo>
                  <a:pt x="0" y="139956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2" name="Freeform 22"/>
          <p:cNvSpPr/>
          <p:nvPr/>
        </p:nvSpPr>
        <p:spPr>
          <a:xfrm>
            <a:off x="13369571" y="4680294"/>
            <a:ext cx="958365" cy="1334433"/>
          </a:xfrm>
          <a:custGeom>
            <a:avLst/>
            <a:gdLst/>
            <a:ahLst/>
            <a:cxnLst/>
            <a:rect l="l" t="t" r="r" b="b"/>
            <a:pathLst>
              <a:path w="958365" h="1334433">
                <a:moveTo>
                  <a:pt x="0" y="0"/>
                </a:moveTo>
                <a:lnTo>
                  <a:pt x="958365" y="0"/>
                </a:lnTo>
                <a:lnTo>
                  <a:pt x="958365" y="1334433"/>
                </a:lnTo>
                <a:lnTo>
                  <a:pt x="0" y="133443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23" name="Freeform 23"/>
          <p:cNvSpPr/>
          <p:nvPr/>
        </p:nvSpPr>
        <p:spPr>
          <a:xfrm>
            <a:off x="8400786" y="4507372"/>
            <a:ext cx="1482689" cy="1507355"/>
          </a:xfrm>
          <a:custGeom>
            <a:avLst/>
            <a:gdLst/>
            <a:ahLst/>
            <a:cxnLst/>
            <a:rect l="l" t="t" r="r" b="b"/>
            <a:pathLst>
              <a:path w="1482689" h="1507355">
                <a:moveTo>
                  <a:pt x="0" y="0"/>
                </a:moveTo>
                <a:lnTo>
                  <a:pt x="1482689" y="0"/>
                </a:lnTo>
                <a:lnTo>
                  <a:pt x="1482689" y="1507355"/>
                </a:lnTo>
                <a:lnTo>
                  <a:pt x="0" y="150735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24" name="TextBox 24"/>
          <p:cNvSpPr txBox="1"/>
          <p:nvPr/>
        </p:nvSpPr>
        <p:spPr>
          <a:xfrm>
            <a:off x="12464882" y="6878769"/>
            <a:ext cx="3200745" cy="984885"/>
          </a:xfrm>
          <a:prstGeom prst="rect">
            <a:avLst/>
          </a:prstGeom>
        </p:spPr>
        <p:txBody>
          <a:bodyPr lIns="0" tIns="0" rIns="0" bIns="0" rtlCol="0" anchor="t">
            <a:spAutoFit/>
          </a:bodyPr>
          <a:lstStyle/>
          <a:p>
            <a:pPr algn="ctr"/>
            <a:r>
              <a:rPr lang="en-US" sz="1600" dirty="0" smtClean="0"/>
              <a:t>Streamlining </a:t>
            </a:r>
            <a:r>
              <a:rPr lang="en-US" sz="1600" dirty="0"/>
              <a:t>network of distribution is useful for mitigation of delivery time and operational cost that can elevate the profitability of business. </a:t>
            </a:r>
          </a:p>
        </p:txBody>
      </p:sp>
      <p:sp>
        <p:nvSpPr>
          <p:cNvPr id="25" name="TextBox 25"/>
          <p:cNvSpPr txBox="1"/>
          <p:nvPr/>
        </p:nvSpPr>
        <p:spPr>
          <a:xfrm>
            <a:off x="12666278" y="6262377"/>
            <a:ext cx="2797954" cy="410369"/>
          </a:xfrm>
          <a:prstGeom prst="rect">
            <a:avLst/>
          </a:prstGeom>
        </p:spPr>
        <p:txBody>
          <a:bodyPr wrap="square" lIns="0" tIns="0" rIns="0" bIns="0" rtlCol="0" anchor="t">
            <a:spAutoFit/>
          </a:bodyPr>
          <a:lstStyle/>
          <a:p>
            <a:pPr marL="0" lvl="0" indent="0" algn="ctr">
              <a:lnSpc>
                <a:spcPts val="3174"/>
              </a:lnSpc>
              <a:spcBef>
                <a:spcPct val="0"/>
              </a:spcBef>
            </a:pPr>
            <a:r>
              <a:rPr lang="en-US" sz="2300" b="1" dirty="0" smtClean="0">
                <a:solidFill>
                  <a:srgbClr val="39B54A"/>
                </a:solidFill>
                <a:latin typeface="DM Sans Bold"/>
                <a:ea typeface="DM Sans Bold"/>
                <a:cs typeface="DM Sans Bold"/>
                <a:sym typeface="DM Sans Bold"/>
              </a:rPr>
              <a:t>Recommendation</a:t>
            </a:r>
            <a:r>
              <a:rPr lang="en-US" sz="2300" b="1" dirty="0" smtClean="0">
                <a:solidFill>
                  <a:srgbClr val="39B54A"/>
                </a:solidFill>
                <a:latin typeface="DM Sans Bold"/>
                <a:ea typeface="DM Sans Bold"/>
                <a:cs typeface="DM Sans Bold"/>
                <a:sym typeface="DM Sans Bold"/>
              </a:rPr>
              <a:t> </a:t>
            </a:r>
            <a:r>
              <a:rPr lang="en-US" sz="2300" b="1" dirty="0">
                <a:solidFill>
                  <a:srgbClr val="39B54A"/>
                </a:solidFill>
                <a:latin typeface="DM Sans Bold"/>
                <a:ea typeface="DM Sans Bold"/>
                <a:cs typeface="DM Sans Bold"/>
                <a:sym typeface="DM Sans Bold"/>
              </a:rPr>
              <a:t>3</a:t>
            </a:r>
          </a:p>
        </p:txBody>
      </p:sp>
      <p:sp>
        <p:nvSpPr>
          <p:cNvPr id="26" name="TextBox 26"/>
          <p:cNvSpPr txBox="1"/>
          <p:nvPr/>
        </p:nvSpPr>
        <p:spPr>
          <a:xfrm>
            <a:off x="2840362" y="6762249"/>
            <a:ext cx="3200745" cy="1404936"/>
          </a:xfrm>
          <a:prstGeom prst="rect">
            <a:avLst/>
          </a:prstGeom>
        </p:spPr>
        <p:txBody>
          <a:bodyPr lIns="0" tIns="0" rIns="0" bIns="0" rtlCol="0" anchor="t">
            <a:spAutoFit/>
          </a:bodyPr>
          <a:lstStyle/>
          <a:p>
            <a:pPr lvl="0" algn="ctr">
              <a:lnSpc>
                <a:spcPts val="2169"/>
              </a:lnSpc>
              <a:spcBef>
                <a:spcPct val="0"/>
              </a:spcBef>
            </a:pPr>
            <a:r>
              <a:rPr lang="en-US" sz="1600" dirty="0"/>
              <a:t>Aramex is advised to strengthen its cold chain logistic expansion for storing and transporting sectors such as the food and pharmaceutical sectors</a:t>
            </a:r>
            <a:endParaRPr lang="en-US" sz="1572" u="none" strike="noStrike" dirty="0">
              <a:solidFill>
                <a:srgbClr val="051D40"/>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20"/>
          <p:cNvSpPr/>
          <p:nvPr/>
        </p:nvSpPr>
        <p:spPr>
          <a:xfrm>
            <a:off x="4523064" y="8274283"/>
            <a:ext cx="2845162" cy="301305"/>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2"/>
            <a:stretch>
              <a:fillRect t="-86495"/>
            </a:stretch>
          </a:blipFill>
        </p:spPr>
      </p:sp>
      <p:sp>
        <p:nvSpPr>
          <p:cNvPr id="21" name="Freeform 21"/>
          <p:cNvSpPr/>
          <p:nvPr/>
        </p:nvSpPr>
        <p:spPr>
          <a:xfrm>
            <a:off x="7721419" y="8274283"/>
            <a:ext cx="2845162" cy="301305"/>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2"/>
            <a:stretch>
              <a:fillRect t="-86495"/>
            </a:stretch>
          </a:blipFill>
        </p:spPr>
      </p:sp>
      <p:sp>
        <p:nvSpPr>
          <p:cNvPr id="22" name="Freeform 22"/>
          <p:cNvSpPr/>
          <p:nvPr/>
        </p:nvSpPr>
        <p:spPr>
          <a:xfrm>
            <a:off x="10919774" y="8274283"/>
            <a:ext cx="2845162" cy="301305"/>
          </a:xfrm>
          <a:custGeom>
            <a:avLst/>
            <a:gdLst/>
            <a:ahLst/>
            <a:cxnLst/>
            <a:rect l="l" t="t" r="r" b="b"/>
            <a:pathLst>
              <a:path w="2845162" h="301305">
                <a:moveTo>
                  <a:pt x="0" y="0"/>
                </a:moveTo>
                <a:lnTo>
                  <a:pt x="2845162" y="0"/>
                </a:lnTo>
                <a:lnTo>
                  <a:pt x="2845162" y="301305"/>
                </a:lnTo>
                <a:lnTo>
                  <a:pt x="0" y="301305"/>
                </a:lnTo>
                <a:lnTo>
                  <a:pt x="0" y="0"/>
                </a:lnTo>
                <a:close/>
              </a:path>
            </a:pathLst>
          </a:custGeom>
          <a:blipFill>
            <a:blip r:embed="rId2"/>
            <a:stretch>
              <a:fillRect t="-86495"/>
            </a:stretch>
          </a:blipFill>
        </p:spPr>
      </p:sp>
      <p:grpSp>
        <p:nvGrpSpPr>
          <p:cNvPr id="23" name="Group 23"/>
          <p:cNvGrpSpPr/>
          <p:nvPr/>
        </p:nvGrpSpPr>
        <p:grpSpPr>
          <a:xfrm>
            <a:off x="-690640" y="-1543050"/>
            <a:ext cx="19210521" cy="4453378"/>
            <a:chOff x="0" y="0"/>
            <a:chExt cx="5059561" cy="1172906"/>
          </a:xfrm>
        </p:grpSpPr>
        <p:sp>
          <p:nvSpPr>
            <p:cNvPr id="24" name="Freeform 24"/>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id="25" name="TextBox 25"/>
            <p:cNvSpPr txBox="1"/>
            <p:nvPr/>
          </p:nvSpPr>
          <p:spPr>
            <a:xfrm>
              <a:off x="0" y="-38100"/>
              <a:ext cx="5059561" cy="1211006"/>
            </a:xfrm>
            <a:prstGeom prst="rect">
              <a:avLst/>
            </a:prstGeom>
          </p:spPr>
          <p:txBody>
            <a:bodyPr lIns="50800" tIns="50800" rIns="50800" bIns="50800" rtlCol="0" anchor="ctr"/>
            <a:lstStyle/>
            <a:p>
              <a:pPr algn="ctr">
                <a:lnSpc>
                  <a:spcPts val="2605"/>
                </a:lnSpc>
              </a:pPr>
              <a:endParaRPr/>
            </a:p>
          </p:txBody>
        </p:sp>
      </p:grpSp>
      <p:sp>
        <p:nvSpPr>
          <p:cNvPr id="26" name="TextBox 26"/>
          <p:cNvSpPr txBox="1"/>
          <p:nvPr/>
        </p:nvSpPr>
        <p:spPr>
          <a:xfrm>
            <a:off x="3947420" y="1014863"/>
            <a:ext cx="10450651" cy="825226"/>
          </a:xfrm>
          <a:prstGeom prst="rect">
            <a:avLst/>
          </a:prstGeom>
        </p:spPr>
        <p:txBody>
          <a:bodyPr lIns="0" tIns="0" rIns="0" bIns="0" rtlCol="0" anchor="t">
            <a:spAutoFit/>
          </a:bodyPr>
          <a:lstStyle/>
          <a:p>
            <a:pPr marL="0" lvl="0" indent="0" algn="ctr">
              <a:lnSpc>
                <a:spcPts val="5719"/>
              </a:lnSpc>
              <a:spcBef>
                <a:spcPct val="0"/>
              </a:spcBef>
            </a:pPr>
            <a:r>
              <a:rPr lang="en-US" sz="7200" b="1" dirty="0" smtClean="0">
                <a:solidFill>
                  <a:srgbClr val="FFFFFF"/>
                </a:solidFill>
                <a:latin typeface="Now Bold"/>
                <a:ea typeface="Now Bold"/>
                <a:cs typeface="Now Bold"/>
                <a:sym typeface="Now Bold"/>
              </a:rPr>
              <a:t>References</a:t>
            </a:r>
            <a:endParaRPr lang="en-US" sz="7200" b="1" dirty="0">
              <a:solidFill>
                <a:srgbClr val="FFFFFF"/>
              </a:solidFill>
              <a:latin typeface="Now Bold"/>
              <a:ea typeface="Now Bold"/>
              <a:cs typeface="Now Bold"/>
              <a:sym typeface="Now Bold"/>
            </a:endParaRPr>
          </a:p>
        </p:txBody>
      </p:sp>
      <p:sp>
        <p:nvSpPr>
          <p:cNvPr id="31" name="TextBox 31"/>
          <p:cNvSpPr txBox="1"/>
          <p:nvPr/>
        </p:nvSpPr>
        <p:spPr>
          <a:xfrm>
            <a:off x="1066800" y="3054989"/>
            <a:ext cx="16840200" cy="7063472"/>
          </a:xfrm>
          <a:prstGeom prst="rect">
            <a:avLst/>
          </a:prstGeom>
        </p:spPr>
        <p:txBody>
          <a:bodyPr wrap="square" lIns="0" tIns="0" rIns="0" bIns="0" rtlCol="0" anchor="t">
            <a:spAutoFit/>
          </a:bodyPr>
          <a:lstStyle/>
          <a:p>
            <a:pPr marL="514350" indent="-514350">
              <a:buFont typeface="+mj-lt"/>
              <a:buAutoNum type="arabicPeriod"/>
            </a:pPr>
            <a:r>
              <a:rPr lang="en-US" sz="2700" dirty="0"/>
              <a:t>Al-</a:t>
            </a:r>
            <a:r>
              <a:rPr lang="en-US" sz="2700" dirty="0" err="1"/>
              <a:t>Daradkah</a:t>
            </a:r>
            <a:r>
              <a:rPr lang="en-US" sz="2700" dirty="0"/>
              <a:t>, A., &amp; </a:t>
            </a:r>
            <a:r>
              <a:rPr lang="en-US" sz="2700" dirty="0" err="1"/>
              <a:t>Yacoub</a:t>
            </a:r>
            <a:r>
              <a:rPr lang="en-US" sz="2700" dirty="0"/>
              <a:t>, H. (2024). The Impact of Artificial Intelligence on Logistics Support. </a:t>
            </a:r>
            <a:r>
              <a:rPr lang="en-US" sz="2700" i="1" dirty="0"/>
              <a:t>Library of Progress-Library Science, Information Technology &amp; Computer</a:t>
            </a:r>
            <a:r>
              <a:rPr lang="en-US" sz="2700" dirty="0"/>
              <a:t>, </a:t>
            </a:r>
            <a:r>
              <a:rPr lang="en-US" sz="2700" i="1" dirty="0"/>
              <a:t>44</a:t>
            </a:r>
            <a:r>
              <a:rPr lang="en-US" sz="2700" dirty="0"/>
              <a:t>(3</a:t>
            </a:r>
            <a:r>
              <a:rPr lang="en-US" sz="2700" dirty="0" smtClean="0"/>
              <a:t>).</a:t>
            </a:r>
          </a:p>
          <a:p>
            <a:pPr marL="514350" indent="-514350">
              <a:buFont typeface="+mj-lt"/>
              <a:buAutoNum type="arabicPeriod"/>
            </a:pPr>
            <a:r>
              <a:rPr lang="en-US" sz="2700" dirty="0"/>
              <a:t>Aramex. (2024). </a:t>
            </a:r>
            <a:r>
              <a:rPr lang="en-US" sz="2700" i="1" dirty="0"/>
              <a:t>Aramex annual integrated report 2024.</a:t>
            </a:r>
            <a:r>
              <a:rPr lang="en-US" sz="2700" dirty="0"/>
              <a:t> Retrieved from </a:t>
            </a:r>
            <a:r>
              <a:rPr lang="en-US" sz="2700" u="sng" dirty="0">
                <a:hlinkClick r:id="rId3"/>
              </a:rPr>
              <a:t>https://dotcomaramexprod.blob.core.windows.net/default/docs/default-source/annual-reports/aramex-annual-report-2024-en.pdf?sfvrsn=1c46a019_1</a:t>
            </a:r>
            <a:endParaRPr lang="en-US" sz="2700" dirty="0"/>
          </a:p>
          <a:p>
            <a:pPr marL="514350" indent="-514350">
              <a:buFont typeface="+mj-lt"/>
              <a:buAutoNum type="arabicPeriod"/>
            </a:pPr>
            <a:r>
              <a:rPr lang="en-US" sz="2700" dirty="0"/>
              <a:t>Financial Results of Aramex (2025). Q1 2025 investor presentation: Financial results. </a:t>
            </a:r>
            <a:r>
              <a:rPr lang="en-US" sz="2700" dirty="0">
                <a:hlinkClick r:id="rId4"/>
              </a:rPr>
              <a:t>https://</a:t>
            </a:r>
            <a:r>
              <a:rPr lang="en-US" sz="2700" dirty="0" smtClean="0">
                <a:hlinkClick r:id="rId4"/>
              </a:rPr>
              <a:t>dotcomaramexprod.blob.core.windows.net/default/docs/default-source/investor-presentations/202505006_q1-2025-investor-presentation-final-web_publication.pdf?sfvrsn=ea99a319_1</a:t>
            </a:r>
            <a:endParaRPr lang="en-US" sz="2700" dirty="0" smtClean="0"/>
          </a:p>
          <a:p>
            <a:pPr marL="514350" indent="-514350">
              <a:buFont typeface="+mj-lt"/>
              <a:buAutoNum type="arabicPeriod"/>
            </a:pPr>
            <a:r>
              <a:rPr lang="en-US" sz="2700" dirty="0" err="1"/>
              <a:t>Karam</a:t>
            </a:r>
            <a:r>
              <a:rPr lang="en-US" sz="2700" dirty="0"/>
              <a:t>, J., El Hayek, Z., &amp; Youssef, L. (2025). AI and Cultural Adaptation: Leveraging MENA Values in Business. In </a:t>
            </a:r>
            <a:r>
              <a:rPr lang="en-US" sz="2700" i="1" dirty="0"/>
              <a:t>AI in the Middle East for Growth and Business: A Transformative Force</a:t>
            </a:r>
            <a:r>
              <a:rPr lang="en-US" sz="2700" dirty="0"/>
              <a:t> (pp. 61-73). Cham: Springer Nature Switzerland.</a:t>
            </a:r>
          </a:p>
          <a:p>
            <a:pPr marL="514350" indent="-514350">
              <a:buFont typeface="+mj-lt"/>
              <a:buAutoNum type="arabicPeriod"/>
            </a:pPr>
            <a:r>
              <a:rPr lang="en-US" sz="2700" dirty="0" err="1"/>
              <a:t>Mordor</a:t>
            </a:r>
            <a:r>
              <a:rPr lang="en-US" sz="2700" dirty="0"/>
              <a:t> Intelligence Inc. (2024, January 29). </a:t>
            </a:r>
            <a:r>
              <a:rPr lang="en-US" sz="2700" i="1" dirty="0"/>
              <a:t>Qatar 3PL Market Size &amp; Share Analysis - Growth Trends &amp; Forecasts (2025 - 2030)</a:t>
            </a:r>
            <a:r>
              <a:rPr lang="en-US" sz="2700" dirty="0"/>
              <a:t>. </a:t>
            </a:r>
            <a:r>
              <a:rPr lang="en-US" sz="2700" u="sng" dirty="0">
                <a:hlinkClick r:id="rId5"/>
              </a:rPr>
              <a:t>https://www.mordorintelligence.com/industry-reports/qatar-3pl-market</a:t>
            </a:r>
            <a:endParaRPr lang="en-US" sz="2700" dirty="0"/>
          </a:p>
          <a:p>
            <a:pPr marL="514350" indent="-514350">
              <a:buFont typeface="+mj-lt"/>
              <a:buAutoNum type="arabicPeriod"/>
            </a:pPr>
            <a:endParaRPr lang="en-US" sz="2700" dirty="0"/>
          </a:p>
          <a:p>
            <a:pPr marL="514350" indent="-514350">
              <a:buFont typeface="+mj-lt"/>
              <a:buAutoNum type="arabicPeriod"/>
            </a:pPr>
            <a:r>
              <a:rPr lang="en-US" sz="2700" dirty="0"/>
              <a:t>Precedence Research. (2025) </a:t>
            </a:r>
            <a:r>
              <a:rPr lang="en-US" sz="2700" i="1" dirty="0"/>
              <a:t>Logistics Market Size to Hit Around USD 23.14 </a:t>
            </a:r>
            <a:r>
              <a:rPr lang="en-US" sz="2700" i="1" dirty="0" err="1"/>
              <a:t>Tn</a:t>
            </a:r>
            <a:r>
              <a:rPr lang="en-US" sz="2700" i="1" dirty="0"/>
              <a:t> By 2034</a:t>
            </a:r>
            <a:r>
              <a:rPr lang="en-US" sz="2700" dirty="0"/>
              <a:t>. Available at: </a:t>
            </a:r>
            <a:r>
              <a:rPr lang="en-US" sz="2700" u="sng" dirty="0">
                <a:hlinkClick r:id="rId6"/>
              </a:rPr>
              <a:t>https://www.precedenceresearch.com/logistics-market</a:t>
            </a:r>
            <a:r>
              <a:rPr lang="en-US" sz="2700" dirty="0"/>
              <a:t> </a:t>
            </a:r>
            <a:endParaRPr lang="en-US" sz="2700" dirty="0" smtClean="0"/>
          </a:p>
          <a:p>
            <a:pPr marL="514350" indent="-514350">
              <a:buFont typeface="+mj-lt"/>
              <a:buAutoNum type="arabicPeriod"/>
            </a:pPr>
            <a:r>
              <a:rPr lang="en-US" sz="2700" dirty="0"/>
              <a:t>Salem, M. A., </a:t>
            </a:r>
            <a:r>
              <a:rPr lang="en-US" sz="2700" dirty="0" err="1"/>
              <a:t>Alshawtari</a:t>
            </a:r>
            <a:r>
              <a:rPr lang="en-US" sz="2700" dirty="0"/>
              <a:t>, F. A., &amp; </a:t>
            </a:r>
            <a:r>
              <a:rPr lang="en-US" sz="2700" dirty="0" err="1"/>
              <a:t>Shatila</a:t>
            </a:r>
            <a:r>
              <a:rPr lang="en-US" sz="2700" dirty="0"/>
              <a:t>, A. M. (2024). The Impacts of Logistics Performance Indicators on the Competitiveness of GCC Countries. </a:t>
            </a:r>
            <a:r>
              <a:rPr lang="en-US" sz="2700" i="1" dirty="0"/>
              <a:t>Asian Journal of Middle Eastern and Islamic Studies</a:t>
            </a:r>
            <a:r>
              <a:rPr lang="en-US" sz="2700" dirty="0"/>
              <a:t>, </a:t>
            </a:r>
            <a:r>
              <a:rPr lang="en-US" sz="2700" i="1" dirty="0"/>
              <a:t>18</a:t>
            </a:r>
            <a:r>
              <a:rPr lang="en-US" sz="2700" dirty="0"/>
              <a:t>(4), 393-409</a:t>
            </a:r>
            <a:r>
              <a:rPr lang="en-US" sz="2700" dirty="0" smtClean="0"/>
              <a:t>.</a:t>
            </a:r>
            <a:endParaRPr lang="en-US" sz="2700" dirty="0"/>
          </a:p>
        </p:txBody>
      </p:sp>
      <p:sp>
        <p:nvSpPr>
          <p:cNvPr id="34" name="Freeform 34"/>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35" name="Freeform 35"/>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grpSp>
        <p:nvGrpSpPr>
          <p:cNvPr id="3" name="Group 3"/>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000" r="-25000"/>
              </a:stretch>
            </a:blipFill>
          </p:spPr>
        </p:sp>
      </p:grpSp>
      <p:sp>
        <p:nvSpPr>
          <p:cNvPr id="6" name="TextBox 6"/>
          <p:cNvSpPr txBox="1"/>
          <p:nvPr/>
        </p:nvSpPr>
        <p:spPr>
          <a:xfrm>
            <a:off x="2255514" y="2764429"/>
            <a:ext cx="10434893" cy="2632885"/>
          </a:xfrm>
          <a:prstGeom prst="rect">
            <a:avLst/>
          </a:prstGeom>
        </p:spPr>
        <p:txBody>
          <a:bodyPr lIns="0" tIns="0" rIns="0" bIns="0" rtlCol="0" anchor="t">
            <a:spAutoFit/>
          </a:bodyPr>
          <a:lstStyle/>
          <a:p>
            <a:pPr marL="0" lvl="0" indent="0" algn="l">
              <a:lnSpc>
                <a:spcPts val="10543"/>
              </a:lnSpc>
            </a:pPr>
            <a:r>
              <a:rPr lang="en-US" sz="7530" b="1" spc="459">
                <a:solidFill>
                  <a:srgbClr val="FFFFFF"/>
                </a:solidFill>
                <a:latin typeface="Now Bold"/>
                <a:ea typeface="Now Bold"/>
                <a:cs typeface="Now Bold"/>
                <a:sym typeface="Now Bold"/>
              </a:rPr>
              <a:t>Thank's For Watching</a:t>
            </a:r>
          </a:p>
        </p:txBody>
      </p:sp>
      <p:sp>
        <p:nvSpPr>
          <p:cNvPr id="13" name="Freeform 13"/>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xmlns=""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2986667" y="3084143"/>
            <a:ext cx="2613061" cy="2530827"/>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4"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3133964" y="4640463"/>
            <a:ext cx="2203125" cy="0"/>
          </a:xfrm>
          <a:prstGeom prst="line">
            <a:avLst/>
          </a:prstGeom>
          <a:ln w="38100" cap="flat">
            <a:solidFill>
              <a:srgbClr val="FFFFFF"/>
            </a:solidFill>
            <a:prstDash val="solid"/>
            <a:headEnd type="none" w="sm" len="sm"/>
            <a:tailEnd type="none" w="sm" len="sm"/>
          </a:ln>
        </p:spPr>
      </p:sp>
      <p:grpSp>
        <p:nvGrpSpPr>
          <p:cNvPr id="6" name="Group 6"/>
          <p:cNvGrpSpPr/>
          <p:nvPr/>
        </p:nvGrpSpPr>
        <p:grpSpPr>
          <a:xfrm>
            <a:off x="5844564" y="3084143"/>
            <a:ext cx="2613061" cy="2579070"/>
            <a:chOff x="0" y="0"/>
            <a:chExt cx="991873" cy="862860"/>
          </a:xfrm>
        </p:grpSpPr>
        <p:sp>
          <p:nvSpPr>
            <p:cNvPr id="7" name="Freeform 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8" name="TextBox 8"/>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flipV="1">
            <a:off x="5991861" y="4640463"/>
            <a:ext cx="2203125" cy="0"/>
          </a:xfrm>
          <a:prstGeom prst="line">
            <a:avLst/>
          </a:prstGeom>
          <a:ln w="38100" cap="flat">
            <a:solidFill>
              <a:srgbClr val="FFFFFF"/>
            </a:solidFill>
            <a:prstDash val="solid"/>
            <a:headEnd type="none" w="sm" len="sm"/>
            <a:tailEnd type="none" w="sm" len="sm"/>
          </a:ln>
        </p:spPr>
      </p:sp>
      <p:grpSp>
        <p:nvGrpSpPr>
          <p:cNvPr id="10" name="Group 10"/>
          <p:cNvGrpSpPr/>
          <p:nvPr/>
        </p:nvGrpSpPr>
        <p:grpSpPr>
          <a:xfrm>
            <a:off x="2986667" y="5870734"/>
            <a:ext cx="2613061" cy="2549366"/>
            <a:chOff x="0" y="0"/>
            <a:chExt cx="991873" cy="855070"/>
          </a:xfrm>
        </p:grpSpPr>
        <p:sp>
          <p:nvSpPr>
            <p:cNvPr id="11" name="Freeform 11"/>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12" name="TextBox 12"/>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3" name="AutoShape 13"/>
          <p:cNvSpPr/>
          <p:nvPr/>
        </p:nvSpPr>
        <p:spPr>
          <a:xfrm flipV="1">
            <a:off x="3133964" y="7427054"/>
            <a:ext cx="2203125" cy="0"/>
          </a:xfrm>
          <a:prstGeom prst="line">
            <a:avLst/>
          </a:prstGeom>
          <a:ln w="38100" cap="flat">
            <a:solidFill>
              <a:srgbClr val="FFFFFF"/>
            </a:solidFill>
            <a:prstDash val="solid"/>
            <a:headEnd type="none" w="sm" len="sm"/>
            <a:tailEnd type="none" w="sm" len="sm"/>
          </a:ln>
        </p:spPr>
      </p:sp>
      <p:grpSp>
        <p:nvGrpSpPr>
          <p:cNvPr id="14" name="Group 14"/>
          <p:cNvGrpSpPr/>
          <p:nvPr/>
        </p:nvGrpSpPr>
        <p:grpSpPr>
          <a:xfrm>
            <a:off x="5844564" y="5870734"/>
            <a:ext cx="2613061" cy="2549366"/>
            <a:chOff x="0" y="0"/>
            <a:chExt cx="991873" cy="855070"/>
          </a:xfrm>
        </p:grpSpPr>
        <p:sp>
          <p:nvSpPr>
            <p:cNvPr id="15" name="Freeform 15"/>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16" name="TextBox 16"/>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7" name="AutoShape 17"/>
          <p:cNvSpPr/>
          <p:nvPr/>
        </p:nvSpPr>
        <p:spPr>
          <a:xfrm flipV="1">
            <a:off x="5991861" y="7427054"/>
            <a:ext cx="2203125" cy="0"/>
          </a:xfrm>
          <a:prstGeom prst="line">
            <a:avLst/>
          </a:prstGeom>
          <a:ln w="38100" cap="flat">
            <a:solidFill>
              <a:srgbClr val="FFFFFF"/>
            </a:solidFill>
            <a:prstDash val="solid"/>
            <a:headEnd type="none" w="sm" len="sm"/>
            <a:tailEnd type="none" w="sm" len="sm"/>
          </a:ln>
        </p:spPr>
      </p:sp>
      <p:grpSp>
        <p:nvGrpSpPr>
          <p:cNvPr id="18" name="Group 18"/>
          <p:cNvGrpSpPr/>
          <p:nvPr/>
        </p:nvGrpSpPr>
        <p:grpSpPr>
          <a:xfrm>
            <a:off x="10000675" y="1509629"/>
            <a:ext cx="6992751" cy="8074770"/>
            <a:chOff x="0" y="0"/>
            <a:chExt cx="5499100" cy="6350000"/>
          </a:xfrm>
        </p:grpSpPr>
        <p:sp>
          <p:nvSpPr>
            <p:cNvPr id="19" name="Freeform 1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id="20" name="Group 20"/>
          <p:cNvGrpSpPr/>
          <p:nvPr/>
        </p:nvGrpSpPr>
        <p:grpSpPr>
          <a:xfrm>
            <a:off x="10143550" y="1698193"/>
            <a:ext cx="6697476" cy="7733806"/>
            <a:chOff x="0" y="0"/>
            <a:chExt cx="5499100" cy="6350000"/>
          </a:xfrm>
        </p:grpSpPr>
        <p:sp>
          <p:nvSpPr>
            <p:cNvPr id="21" name="Freeform 2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sp>
      </p:grpSp>
      <p:grpSp>
        <p:nvGrpSpPr>
          <p:cNvPr id="22" name="Group 22"/>
          <p:cNvGrpSpPr/>
          <p:nvPr/>
        </p:nvGrpSpPr>
        <p:grpSpPr>
          <a:xfrm>
            <a:off x="8705275" y="3084143"/>
            <a:ext cx="2613061" cy="2579070"/>
            <a:chOff x="0" y="0"/>
            <a:chExt cx="991873" cy="862860"/>
          </a:xfrm>
        </p:grpSpPr>
        <p:sp>
          <p:nvSpPr>
            <p:cNvPr id="23" name="Freeform 2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id="24" name="TextBox 2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5" name="AutoShape 25"/>
          <p:cNvSpPr/>
          <p:nvPr/>
        </p:nvSpPr>
        <p:spPr>
          <a:xfrm flipV="1">
            <a:off x="8852572" y="4640463"/>
            <a:ext cx="2203125" cy="0"/>
          </a:xfrm>
          <a:prstGeom prst="line">
            <a:avLst/>
          </a:prstGeom>
          <a:ln w="38100" cap="flat">
            <a:solidFill>
              <a:srgbClr val="FFFFFF"/>
            </a:solidFill>
            <a:prstDash val="solid"/>
            <a:headEnd type="none" w="sm" len="sm"/>
            <a:tailEnd type="none" w="sm" len="sm"/>
          </a:ln>
        </p:spPr>
      </p:sp>
      <p:grpSp>
        <p:nvGrpSpPr>
          <p:cNvPr id="26" name="Group 26"/>
          <p:cNvGrpSpPr/>
          <p:nvPr/>
        </p:nvGrpSpPr>
        <p:grpSpPr>
          <a:xfrm>
            <a:off x="8705275" y="5870734"/>
            <a:ext cx="2613061" cy="2549366"/>
            <a:chOff x="0" y="0"/>
            <a:chExt cx="991873" cy="855070"/>
          </a:xfrm>
        </p:grpSpPr>
        <p:sp>
          <p:nvSpPr>
            <p:cNvPr id="27" name="Freeform 27"/>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id="28" name="TextBox 28"/>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29" name="AutoShape 29"/>
          <p:cNvSpPr/>
          <p:nvPr/>
        </p:nvSpPr>
        <p:spPr>
          <a:xfrm flipV="1">
            <a:off x="8852572" y="7427054"/>
            <a:ext cx="2203125" cy="0"/>
          </a:xfrm>
          <a:prstGeom prst="line">
            <a:avLst/>
          </a:prstGeom>
          <a:ln w="38100" cap="flat">
            <a:solidFill>
              <a:srgbClr val="FFFFFF"/>
            </a:solidFill>
            <a:prstDash val="solid"/>
            <a:headEnd type="none" w="sm" len="sm"/>
            <a:tailEnd type="none" w="sm" len="sm"/>
          </a:ln>
        </p:spPr>
      </p:sp>
      <p:sp>
        <p:nvSpPr>
          <p:cNvPr id="30" name="Freeform 30"/>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31" name="TextBox 31"/>
          <p:cNvSpPr txBox="1"/>
          <p:nvPr/>
        </p:nvSpPr>
        <p:spPr>
          <a:xfrm>
            <a:off x="2986667" y="1297207"/>
            <a:ext cx="8437330" cy="1214499"/>
          </a:xfrm>
          <a:prstGeom prst="rect">
            <a:avLst/>
          </a:prstGeom>
        </p:spPr>
        <p:txBody>
          <a:bodyPr lIns="0" tIns="0" rIns="0" bIns="0" rtlCol="0" anchor="t">
            <a:spAutoFit/>
          </a:bodyPr>
          <a:lstStyle/>
          <a:p>
            <a:pPr marL="0" lvl="0" indent="0" algn="ctr">
              <a:lnSpc>
                <a:spcPts val="9625"/>
              </a:lnSpc>
              <a:spcBef>
                <a:spcPct val="0"/>
              </a:spcBef>
            </a:pPr>
            <a:r>
              <a:rPr lang="en-US" sz="8020" b="1" dirty="0">
                <a:solidFill>
                  <a:srgbClr val="56AEFF"/>
                </a:solidFill>
                <a:latin typeface="Now Bold"/>
                <a:ea typeface="Now Bold"/>
                <a:cs typeface="Now Bold"/>
                <a:sym typeface="Now Bold"/>
              </a:rPr>
              <a:t>OVERVIEW</a:t>
            </a:r>
          </a:p>
        </p:txBody>
      </p:sp>
      <p:sp>
        <p:nvSpPr>
          <p:cNvPr id="32" name="TextBox 32"/>
          <p:cNvSpPr txBox="1"/>
          <p:nvPr/>
        </p:nvSpPr>
        <p:spPr>
          <a:xfrm>
            <a:off x="3133964" y="4795854"/>
            <a:ext cx="2318467" cy="666849"/>
          </a:xfrm>
          <a:prstGeom prst="rect">
            <a:avLst/>
          </a:prstGeom>
        </p:spPr>
        <p:txBody>
          <a:bodyPr lIns="0" tIns="0" rIns="0" bIns="0" rtlCol="0" anchor="t">
            <a:spAutoFit/>
          </a:bodyPr>
          <a:lstStyle/>
          <a:p>
            <a:pPr algn="ctr">
              <a:lnSpc>
                <a:spcPts val="2605"/>
              </a:lnSpc>
            </a:pPr>
            <a:r>
              <a:rPr lang="en-US" sz="1887" dirty="0" smtClean="0">
                <a:solidFill>
                  <a:srgbClr val="FFFFFF"/>
                </a:solidFill>
                <a:latin typeface="DM Sans"/>
                <a:ea typeface="DM Sans"/>
                <a:cs typeface="DM Sans"/>
                <a:sym typeface="DM Sans"/>
              </a:rPr>
              <a:t>Intro &amp; Company Profile</a:t>
            </a:r>
            <a:endParaRPr lang="en-US" sz="1887" dirty="0">
              <a:solidFill>
                <a:srgbClr val="FFFFFF"/>
              </a:solidFill>
              <a:latin typeface="DM Sans"/>
              <a:ea typeface="DM Sans"/>
              <a:cs typeface="DM Sans"/>
              <a:sym typeface="DM Sans"/>
            </a:endParaRPr>
          </a:p>
        </p:txBody>
      </p:sp>
      <p:sp>
        <p:nvSpPr>
          <p:cNvPr id="33" name="TextBox 33"/>
          <p:cNvSpPr txBox="1"/>
          <p:nvPr/>
        </p:nvSpPr>
        <p:spPr>
          <a:xfrm>
            <a:off x="3447970"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01</a:t>
            </a:r>
          </a:p>
        </p:txBody>
      </p:sp>
      <p:sp>
        <p:nvSpPr>
          <p:cNvPr id="34" name="TextBox 34"/>
          <p:cNvSpPr txBox="1"/>
          <p:nvPr/>
        </p:nvSpPr>
        <p:spPr>
          <a:xfrm>
            <a:off x="5991861" y="4795854"/>
            <a:ext cx="2318467" cy="333425"/>
          </a:xfrm>
          <a:prstGeom prst="rect">
            <a:avLst/>
          </a:prstGeom>
        </p:spPr>
        <p:txBody>
          <a:bodyPr lIns="0" tIns="0" rIns="0" bIns="0" rtlCol="0" anchor="t">
            <a:spAutoFit/>
          </a:bodyPr>
          <a:lstStyle/>
          <a:p>
            <a:pPr algn="ctr">
              <a:lnSpc>
                <a:spcPts val="2605"/>
              </a:lnSpc>
            </a:pPr>
            <a:r>
              <a:rPr lang="en-US" sz="1887" dirty="0" smtClean="0">
                <a:solidFill>
                  <a:srgbClr val="FFFFFF"/>
                </a:solidFill>
                <a:latin typeface="DM Sans"/>
                <a:ea typeface="DM Sans"/>
                <a:cs typeface="DM Sans"/>
                <a:sym typeface="DM Sans"/>
              </a:rPr>
              <a:t>Logistic Operations</a:t>
            </a:r>
            <a:endParaRPr lang="en-US" sz="1887" dirty="0">
              <a:solidFill>
                <a:srgbClr val="FFFFFF"/>
              </a:solidFill>
              <a:latin typeface="DM Sans"/>
              <a:ea typeface="DM Sans"/>
              <a:cs typeface="DM Sans"/>
              <a:sym typeface="DM Sans"/>
            </a:endParaRPr>
          </a:p>
        </p:txBody>
      </p:sp>
      <p:sp>
        <p:nvSpPr>
          <p:cNvPr id="35" name="TextBox 35"/>
          <p:cNvSpPr txBox="1"/>
          <p:nvPr/>
        </p:nvSpPr>
        <p:spPr>
          <a:xfrm>
            <a:off x="6305867"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02</a:t>
            </a:r>
          </a:p>
        </p:txBody>
      </p:sp>
      <p:sp>
        <p:nvSpPr>
          <p:cNvPr id="36" name="TextBox 36"/>
          <p:cNvSpPr txBox="1"/>
          <p:nvPr/>
        </p:nvSpPr>
        <p:spPr>
          <a:xfrm>
            <a:off x="3133964" y="7582446"/>
            <a:ext cx="2318467" cy="333425"/>
          </a:xfrm>
          <a:prstGeom prst="rect">
            <a:avLst/>
          </a:prstGeom>
        </p:spPr>
        <p:txBody>
          <a:bodyPr lIns="0" tIns="0" rIns="0" bIns="0" rtlCol="0" anchor="t">
            <a:spAutoFit/>
          </a:bodyPr>
          <a:lstStyle/>
          <a:p>
            <a:pPr algn="ctr">
              <a:lnSpc>
                <a:spcPts val="2605"/>
              </a:lnSpc>
            </a:pPr>
            <a:r>
              <a:rPr lang="en-US" sz="1887" dirty="0" smtClean="0">
                <a:solidFill>
                  <a:srgbClr val="FFFFFF"/>
                </a:solidFill>
                <a:latin typeface="DM Sans"/>
                <a:ea typeface="DM Sans"/>
                <a:cs typeface="DM Sans"/>
                <a:sym typeface="DM Sans"/>
              </a:rPr>
              <a:t>Financial Analysis</a:t>
            </a:r>
            <a:endParaRPr lang="en-US" sz="1887" dirty="0">
              <a:solidFill>
                <a:srgbClr val="FFFFFF"/>
              </a:solidFill>
              <a:latin typeface="DM Sans"/>
              <a:ea typeface="DM Sans"/>
              <a:cs typeface="DM Sans"/>
              <a:sym typeface="DM Sans"/>
            </a:endParaRPr>
          </a:p>
        </p:txBody>
      </p:sp>
      <p:sp>
        <p:nvSpPr>
          <p:cNvPr id="37" name="TextBox 37"/>
          <p:cNvSpPr txBox="1"/>
          <p:nvPr/>
        </p:nvSpPr>
        <p:spPr>
          <a:xfrm>
            <a:off x="3447970"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04</a:t>
            </a:r>
          </a:p>
        </p:txBody>
      </p:sp>
      <p:sp>
        <p:nvSpPr>
          <p:cNvPr id="38" name="TextBox 38"/>
          <p:cNvSpPr txBox="1"/>
          <p:nvPr/>
        </p:nvSpPr>
        <p:spPr>
          <a:xfrm>
            <a:off x="5991861" y="7582446"/>
            <a:ext cx="2318467" cy="333425"/>
          </a:xfrm>
          <a:prstGeom prst="rect">
            <a:avLst/>
          </a:prstGeom>
        </p:spPr>
        <p:txBody>
          <a:bodyPr lIns="0" tIns="0" rIns="0" bIns="0" rtlCol="0" anchor="t">
            <a:spAutoFit/>
          </a:bodyPr>
          <a:lstStyle/>
          <a:p>
            <a:pPr algn="ctr">
              <a:lnSpc>
                <a:spcPts val="2605"/>
              </a:lnSpc>
            </a:pPr>
            <a:r>
              <a:rPr lang="en-US" sz="1887" dirty="0" smtClean="0">
                <a:solidFill>
                  <a:srgbClr val="FFFFFF"/>
                </a:solidFill>
                <a:latin typeface="DM Sans"/>
                <a:ea typeface="DM Sans"/>
                <a:cs typeface="DM Sans"/>
                <a:sym typeface="DM Sans"/>
              </a:rPr>
              <a:t>Marketing</a:t>
            </a:r>
            <a:endParaRPr lang="en-US" sz="1887" dirty="0">
              <a:solidFill>
                <a:srgbClr val="FFFFFF"/>
              </a:solidFill>
              <a:latin typeface="DM Sans"/>
              <a:ea typeface="DM Sans"/>
              <a:cs typeface="DM Sans"/>
              <a:sym typeface="DM Sans"/>
            </a:endParaRPr>
          </a:p>
        </p:txBody>
      </p:sp>
      <p:sp>
        <p:nvSpPr>
          <p:cNvPr id="39" name="TextBox 39"/>
          <p:cNvSpPr txBox="1"/>
          <p:nvPr/>
        </p:nvSpPr>
        <p:spPr>
          <a:xfrm>
            <a:off x="6305867"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05</a:t>
            </a:r>
          </a:p>
        </p:txBody>
      </p:sp>
      <p:sp>
        <p:nvSpPr>
          <p:cNvPr id="40" name="TextBox 40"/>
          <p:cNvSpPr txBox="1"/>
          <p:nvPr/>
        </p:nvSpPr>
        <p:spPr>
          <a:xfrm>
            <a:off x="8852572" y="4795854"/>
            <a:ext cx="2318467" cy="666849"/>
          </a:xfrm>
          <a:prstGeom prst="rect">
            <a:avLst/>
          </a:prstGeom>
        </p:spPr>
        <p:txBody>
          <a:bodyPr lIns="0" tIns="0" rIns="0" bIns="0" rtlCol="0" anchor="t">
            <a:spAutoFit/>
          </a:bodyPr>
          <a:lstStyle/>
          <a:p>
            <a:pPr algn="ctr">
              <a:lnSpc>
                <a:spcPts val="2605"/>
              </a:lnSpc>
            </a:pPr>
            <a:r>
              <a:rPr lang="en-US" dirty="0" smtClean="0">
                <a:solidFill>
                  <a:srgbClr val="FFFFFF"/>
                </a:solidFill>
                <a:latin typeface="DM Sans"/>
                <a:ea typeface="DM Sans"/>
                <a:cs typeface="DM Sans"/>
                <a:sym typeface="DM Sans"/>
              </a:rPr>
              <a:t>Challenges &amp; Opportunities</a:t>
            </a:r>
            <a:endParaRPr lang="en-US" dirty="0">
              <a:solidFill>
                <a:srgbClr val="FFFFFF"/>
              </a:solidFill>
              <a:latin typeface="DM Sans"/>
              <a:ea typeface="DM Sans"/>
              <a:cs typeface="DM Sans"/>
              <a:sym typeface="DM Sans"/>
            </a:endParaRPr>
          </a:p>
        </p:txBody>
      </p:sp>
      <p:sp>
        <p:nvSpPr>
          <p:cNvPr id="41" name="TextBox 41"/>
          <p:cNvSpPr txBox="1"/>
          <p:nvPr/>
        </p:nvSpPr>
        <p:spPr>
          <a:xfrm>
            <a:off x="9166578" y="3225902"/>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03</a:t>
            </a:r>
          </a:p>
        </p:txBody>
      </p:sp>
      <p:sp>
        <p:nvSpPr>
          <p:cNvPr id="42" name="TextBox 42"/>
          <p:cNvSpPr txBox="1"/>
          <p:nvPr/>
        </p:nvSpPr>
        <p:spPr>
          <a:xfrm>
            <a:off x="8852572" y="7582446"/>
            <a:ext cx="2318467" cy="333425"/>
          </a:xfrm>
          <a:prstGeom prst="rect">
            <a:avLst/>
          </a:prstGeom>
        </p:spPr>
        <p:txBody>
          <a:bodyPr lIns="0" tIns="0" rIns="0" bIns="0" rtlCol="0" anchor="t">
            <a:spAutoFit/>
          </a:bodyPr>
          <a:lstStyle/>
          <a:p>
            <a:pPr algn="ctr">
              <a:lnSpc>
                <a:spcPts val="2605"/>
              </a:lnSpc>
            </a:pPr>
            <a:r>
              <a:rPr lang="en-US" sz="1887" dirty="0" smtClean="0">
                <a:solidFill>
                  <a:srgbClr val="FFFFFF"/>
                </a:solidFill>
                <a:latin typeface="DM Sans"/>
                <a:ea typeface="DM Sans"/>
                <a:cs typeface="DM Sans"/>
                <a:sym typeface="DM Sans"/>
              </a:rPr>
              <a:t>Conclusion</a:t>
            </a:r>
            <a:endParaRPr lang="en-US" sz="1887" dirty="0">
              <a:solidFill>
                <a:srgbClr val="FFFFFF"/>
              </a:solidFill>
              <a:latin typeface="DM Sans"/>
              <a:ea typeface="DM Sans"/>
              <a:cs typeface="DM Sans"/>
              <a:sym typeface="DM Sans"/>
            </a:endParaRPr>
          </a:p>
        </p:txBody>
      </p:sp>
      <p:sp>
        <p:nvSpPr>
          <p:cNvPr id="43" name="TextBox 43"/>
          <p:cNvSpPr txBox="1"/>
          <p:nvPr/>
        </p:nvSpPr>
        <p:spPr>
          <a:xfrm>
            <a:off x="9166578" y="6012493"/>
            <a:ext cx="1690455" cy="973796"/>
          </a:xfrm>
          <a:prstGeom prst="rect">
            <a:avLst/>
          </a:prstGeom>
        </p:spPr>
        <p:txBody>
          <a:bodyPr lIns="0" tIns="0" rIns="0" bIns="0" rtlCol="0" anchor="t">
            <a:spAutoFit/>
          </a:bodyPr>
          <a:lstStyle/>
          <a:p>
            <a:pPr algn="ctr">
              <a:lnSpc>
                <a:spcPts val="7914"/>
              </a:lnSpc>
            </a:pPr>
            <a:r>
              <a:rPr lang="en-US" sz="5735" b="1">
                <a:solidFill>
                  <a:srgbClr val="FFFFFF"/>
                </a:solidFill>
                <a:latin typeface="DM Sans Bold"/>
                <a:ea typeface="DM Sans Bold"/>
                <a:cs typeface="DM Sans Bold"/>
                <a:sym typeface="DM Sans Bold"/>
              </a:rPr>
              <a:t>06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10" name="Freeform 10"/>
          <p:cNvSpPr/>
          <p:nvPr/>
        </p:nvSpPr>
        <p:spPr>
          <a:xfrm>
            <a:off x="12557312" y="4699474"/>
            <a:ext cx="1137117" cy="1137117"/>
          </a:xfrm>
          <a:custGeom>
            <a:avLst/>
            <a:gdLst/>
            <a:ahLst/>
            <a:cxnLst/>
            <a:rect l="l" t="t" r="r" b="b"/>
            <a:pathLst>
              <a:path w="1137117" h="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Freeform 11"/>
          <p:cNvSpPr/>
          <p:nvPr/>
        </p:nvSpPr>
        <p:spPr>
          <a:xfrm>
            <a:off x="12557312" y="6363602"/>
            <a:ext cx="1280605" cy="973260"/>
          </a:xfrm>
          <a:custGeom>
            <a:avLst/>
            <a:gdLst/>
            <a:ahLst/>
            <a:cxnLst/>
            <a:rect l="l" t="t" r="r" b="b"/>
            <a:pathLst>
              <a:path w="1280605" h="973260">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2" name="Freeform 12"/>
          <p:cNvSpPr/>
          <p:nvPr/>
        </p:nvSpPr>
        <p:spPr>
          <a:xfrm>
            <a:off x="12434923" y="7852312"/>
            <a:ext cx="1525382" cy="1240575"/>
          </a:xfrm>
          <a:custGeom>
            <a:avLst/>
            <a:gdLst/>
            <a:ahLst/>
            <a:cxnLst/>
            <a:rect l="l" t="t" r="r" b="b"/>
            <a:pathLst>
              <a:path w="1525382" h="1240575">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4" name="TextBox 14"/>
          <p:cNvSpPr txBox="1"/>
          <p:nvPr/>
        </p:nvSpPr>
        <p:spPr>
          <a:xfrm>
            <a:off x="2596623" y="1321222"/>
            <a:ext cx="5801499" cy="962025"/>
          </a:xfrm>
          <a:prstGeom prst="rect">
            <a:avLst/>
          </a:prstGeom>
        </p:spPr>
        <p:txBody>
          <a:bodyPr lIns="0" tIns="0" rIns="0" bIns="0" rtlCol="0" anchor="t">
            <a:spAutoFit/>
          </a:bodyPr>
          <a:lstStyle/>
          <a:p>
            <a:pPr marL="0" lvl="0" indent="0" algn="l">
              <a:lnSpc>
                <a:spcPts val="7522"/>
              </a:lnSpc>
              <a:spcBef>
                <a:spcPct val="0"/>
              </a:spcBef>
            </a:pPr>
            <a:r>
              <a:rPr lang="en-US" sz="6268" b="1" dirty="0" smtClean="0">
                <a:solidFill>
                  <a:srgbClr val="FFFFFF"/>
                </a:solidFill>
                <a:latin typeface="Now Bold"/>
                <a:ea typeface="Now Bold"/>
                <a:cs typeface="Now Bold"/>
                <a:sym typeface="Now Bold"/>
              </a:rPr>
              <a:t>Introduction</a:t>
            </a:r>
            <a:endParaRPr lang="en-US" sz="6268" b="1" dirty="0">
              <a:solidFill>
                <a:srgbClr val="FFFFFF"/>
              </a:solidFill>
              <a:latin typeface="Now Bold"/>
              <a:ea typeface="Now Bold"/>
              <a:cs typeface="Now Bold"/>
              <a:sym typeface="Now Bold"/>
            </a:endParaRPr>
          </a:p>
        </p:txBody>
      </p:sp>
      <p:sp>
        <p:nvSpPr>
          <p:cNvPr id="15" name="TextBox 15"/>
          <p:cNvSpPr txBox="1"/>
          <p:nvPr/>
        </p:nvSpPr>
        <p:spPr>
          <a:xfrm>
            <a:off x="2533666" y="4408373"/>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a:solidFill>
                  <a:srgbClr val="4BD1FB"/>
                </a:solidFill>
                <a:latin typeface="DM Sans Bold"/>
                <a:ea typeface="DM Sans Bold"/>
                <a:cs typeface="DM Sans Bold"/>
                <a:sym typeface="DM Sans Bold"/>
              </a:rPr>
              <a:t>01</a:t>
            </a:r>
          </a:p>
        </p:txBody>
      </p:sp>
      <p:sp>
        <p:nvSpPr>
          <p:cNvPr id="16" name="TextBox 16"/>
          <p:cNvSpPr txBox="1"/>
          <p:nvPr/>
        </p:nvSpPr>
        <p:spPr>
          <a:xfrm>
            <a:off x="2533666" y="5556793"/>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a:solidFill>
                  <a:srgbClr val="4BD1FB"/>
                </a:solidFill>
                <a:latin typeface="DM Sans Bold"/>
                <a:ea typeface="DM Sans Bold"/>
                <a:cs typeface="DM Sans Bold"/>
                <a:sym typeface="DM Sans Bold"/>
              </a:rPr>
              <a:t>02</a:t>
            </a:r>
          </a:p>
        </p:txBody>
      </p:sp>
      <p:sp>
        <p:nvSpPr>
          <p:cNvPr id="17" name="TextBox 17"/>
          <p:cNvSpPr txBox="1"/>
          <p:nvPr/>
        </p:nvSpPr>
        <p:spPr>
          <a:xfrm>
            <a:off x="2533666" y="6702799"/>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a:solidFill>
                  <a:srgbClr val="4BD1FB"/>
                </a:solidFill>
                <a:latin typeface="DM Sans Bold"/>
                <a:ea typeface="DM Sans Bold"/>
                <a:cs typeface="DM Sans Bold"/>
                <a:sym typeface="DM Sans Bold"/>
              </a:rPr>
              <a:t>03</a:t>
            </a:r>
          </a:p>
        </p:txBody>
      </p:sp>
      <p:sp>
        <p:nvSpPr>
          <p:cNvPr id="18" name="TextBox 18"/>
          <p:cNvSpPr txBox="1"/>
          <p:nvPr/>
        </p:nvSpPr>
        <p:spPr>
          <a:xfrm>
            <a:off x="2533666" y="7851218"/>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b="1">
                <a:solidFill>
                  <a:srgbClr val="4BD1FB"/>
                </a:solidFill>
                <a:latin typeface="DM Sans Bold"/>
                <a:ea typeface="DM Sans Bold"/>
                <a:cs typeface="DM Sans Bold"/>
                <a:sym typeface="DM Sans Bold"/>
              </a:rPr>
              <a:t>04</a:t>
            </a:r>
          </a:p>
        </p:txBody>
      </p:sp>
      <p:sp>
        <p:nvSpPr>
          <p:cNvPr id="19" name="TextBox 19"/>
          <p:cNvSpPr txBox="1"/>
          <p:nvPr/>
        </p:nvSpPr>
        <p:spPr>
          <a:xfrm>
            <a:off x="2596623" y="2359618"/>
            <a:ext cx="9214377" cy="1795363"/>
          </a:xfrm>
          <a:prstGeom prst="rect">
            <a:avLst/>
          </a:prstGeom>
        </p:spPr>
        <p:txBody>
          <a:bodyPr wrap="square" lIns="0" tIns="0" rIns="0" bIns="0" rtlCol="0" anchor="t">
            <a:spAutoFit/>
          </a:bodyPr>
          <a:lstStyle/>
          <a:p>
            <a:pPr lvl="0">
              <a:lnSpc>
                <a:spcPts val="3471"/>
              </a:lnSpc>
              <a:spcBef>
                <a:spcPct val="0"/>
              </a:spcBef>
            </a:pPr>
            <a:r>
              <a:rPr lang="en-US" sz="2400" dirty="0">
                <a:solidFill>
                  <a:srgbClr val="FFFFFF"/>
                </a:solidFill>
                <a:latin typeface="DM Sans"/>
                <a:ea typeface="DM Sans"/>
                <a:cs typeface="DM Sans"/>
                <a:sym typeface="DM Sans"/>
              </a:rPr>
              <a:t>Al-</a:t>
            </a:r>
            <a:r>
              <a:rPr lang="en-US" sz="2400" dirty="0" err="1">
                <a:solidFill>
                  <a:srgbClr val="FFFFFF"/>
                </a:solidFill>
                <a:latin typeface="DM Sans"/>
                <a:ea typeface="DM Sans"/>
                <a:cs typeface="DM Sans"/>
                <a:sym typeface="DM Sans"/>
              </a:rPr>
              <a:t>Daradkah</a:t>
            </a:r>
            <a:r>
              <a:rPr lang="en-US" sz="2400" dirty="0">
                <a:solidFill>
                  <a:srgbClr val="FFFFFF"/>
                </a:solidFill>
                <a:latin typeface="DM Sans"/>
                <a:ea typeface="DM Sans"/>
                <a:cs typeface="DM Sans"/>
                <a:sym typeface="DM Sans"/>
              </a:rPr>
              <a:t> &amp; </a:t>
            </a:r>
            <a:r>
              <a:rPr lang="en-US" sz="2400" dirty="0" err="1">
                <a:solidFill>
                  <a:srgbClr val="FFFFFF"/>
                </a:solidFill>
                <a:latin typeface="DM Sans"/>
                <a:ea typeface="DM Sans"/>
                <a:cs typeface="DM Sans"/>
                <a:sym typeface="DM Sans"/>
              </a:rPr>
              <a:t>Yacoub</a:t>
            </a:r>
            <a:r>
              <a:rPr lang="en-US" sz="2400" dirty="0">
                <a:solidFill>
                  <a:srgbClr val="FFFFFF"/>
                </a:solidFill>
                <a:latin typeface="DM Sans"/>
                <a:ea typeface="DM Sans"/>
                <a:cs typeface="DM Sans"/>
                <a:sym typeface="DM Sans"/>
              </a:rPr>
              <a:t> (2024) define Supply Chain logistics as the management of transportation, manufacturing and distribution of items across the entire supply chain. It comprises both inbound logistics and outbound logistics</a:t>
            </a:r>
          </a:p>
        </p:txBody>
      </p:sp>
      <p:sp>
        <p:nvSpPr>
          <p:cNvPr id="20" name="Freeform 20"/>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8">
              <a:extLst>
                <a:ext uri="{96DAC541-7B7A-43D3-8B79-37D633B846F1}">
                  <asvg:svgBlip xmlns:asvg="http://schemas.microsoft.com/office/drawing/2016/SVG/main" xmlns="" r:embed="rId11"/>
                </a:ext>
              </a:extLst>
            </a:blip>
            <a:stretch>
              <a:fillRect/>
            </a:stretch>
          </a:blipFill>
        </p:spPr>
      </p:sp>
      <p:sp>
        <p:nvSpPr>
          <p:cNvPr id="21" name="Freeform 21"/>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8">
              <a:extLst>
                <a:ext uri="{96DAC541-7B7A-43D3-8B79-37D633B846F1}">
                  <asvg:svgBlip xmlns:asvg="http://schemas.microsoft.com/office/drawing/2016/SVG/main" xmlns="" r:embed="rId11"/>
                </a:ext>
              </a:extLst>
            </a:blip>
            <a:stretch>
              <a:fillRect/>
            </a:stretch>
          </a:blipFill>
        </p:spPr>
      </p:sp>
      <p:sp>
        <p:nvSpPr>
          <p:cNvPr id="22" name="TextBox 22"/>
          <p:cNvSpPr txBox="1"/>
          <p:nvPr/>
        </p:nvSpPr>
        <p:spPr>
          <a:xfrm>
            <a:off x="3491320" y="4489911"/>
            <a:ext cx="7786280" cy="1000274"/>
          </a:xfrm>
          <a:prstGeom prst="rect">
            <a:avLst/>
          </a:prstGeom>
        </p:spPr>
        <p:txBody>
          <a:bodyPr wrap="square" lIns="0" tIns="0" rIns="0" bIns="0" rtlCol="0" anchor="t">
            <a:spAutoFit/>
          </a:bodyPr>
          <a:lstStyle/>
          <a:p>
            <a:pPr lvl="0">
              <a:lnSpc>
                <a:spcPts val="2643"/>
              </a:lnSpc>
              <a:spcBef>
                <a:spcPct val="0"/>
              </a:spcBef>
            </a:pPr>
            <a:r>
              <a:rPr lang="en-US" sz="1915" dirty="0">
                <a:solidFill>
                  <a:srgbClr val="FFFFFF"/>
                </a:solidFill>
                <a:latin typeface="DM Sans"/>
                <a:ea typeface="DM Sans"/>
                <a:cs typeface="DM Sans"/>
                <a:sym typeface="DM Sans"/>
              </a:rPr>
              <a:t>The global logistics market is experiencing extensive </a:t>
            </a:r>
            <a:r>
              <a:rPr lang="en-US" sz="1915" dirty="0" smtClean="0">
                <a:solidFill>
                  <a:srgbClr val="FFFFFF"/>
                </a:solidFill>
                <a:latin typeface="DM Sans"/>
                <a:ea typeface="DM Sans"/>
                <a:cs typeface="DM Sans"/>
                <a:sym typeface="DM Sans"/>
              </a:rPr>
              <a:t>growth</a:t>
            </a:r>
            <a:r>
              <a:rPr lang="en-US" sz="1915" dirty="0">
                <a:solidFill>
                  <a:srgbClr val="FFFFFF"/>
                </a:solidFill>
                <a:latin typeface="DM Sans"/>
                <a:ea typeface="DM Sans"/>
                <a:cs typeface="DM Sans"/>
                <a:sym typeface="DM Sans"/>
              </a:rPr>
              <a:t>. The market value of logistics was $ 11.23 trillion in 2024 and </a:t>
            </a:r>
            <a:r>
              <a:rPr lang="en-US" sz="1915" dirty="0" smtClean="0">
                <a:solidFill>
                  <a:srgbClr val="FFFFFF"/>
                </a:solidFill>
                <a:latin typeface="DM Sans"/>
                <a:ea typeface="DM Sans"/>
                <a:cs typeface="DM Sans"/>
                <a:sym typeface="DM Sans"/>
              </a:rPr>
              <a:t>is expected to reach $ </a:t>
            </a:r>
            <a:r>
              <a:rPr lang="en-US" sz="1915" dirty="0">
                <a:solidFill>
                  <a:srgbClr val="FFFFFF"/>
                </a:solidFill>
                <a:latin typeface="DM Sans"/>
                <a:ea typeface="DM Sans"/>
                <a:cs typeface="DM Sans"/>
                <a:sym typeface="DM Sans"/>
              </a:rPr>
              <a:t>23.14 trillion by the end of 2034</a:t>
            </a:r>
            <a:endParaRPr lang="en-US" sz="1915" u="none" strike="noStrike" dirty="0">
              <a:solidFill>
                <a:srgbClr val="FFFFFF"/>
              </a:solidFill>
              <a:latin typeface="DM Sans"/>
              <a:ea typeface="DM Sans"/>
              <a:cs typeface="DM Sans"/>
              <a:sym typeface="DM Sans"/>
            </a:endParaRPr>
          </a:p>
        </p:txBody>
      </p:sp>
      <p:sp>
        <p:nvSpPr>
          <p:cNvPr id="23" name="TextBox 23"/>
          <p:cNvSpPr txBox="1"/>
          <p:nvPr/>
        </p:nvSpPr>
        <p:spPr>
          <a:xfrm>
            <a:off x="3491319" y="5625126"/>
            <a:ext cx="8071377" cy="1000274"/>
          </a:xfrm>
          <a:prstGeom prst="rect">
            <a:avLst/>
          </a:prstGeom>
        </p:spPr>
        <p:txBody>
          <a:bodyPr wrap="square" lIns="0" tIns="0" rIns="0" bIns="0" rtlCol="0" anchor="t">
            <a:spAutoFit/>
          </a:bodyPr>
          <a:lstStyle/>
          <a:p>
            <a:pPr lvl="0">
              <a:lnSpc>
                <a:spcPts val="2643"/>
              </a:lnSpc>
              <a:spcBef>
                <a:spcPct val="0"/>
              </a:spcBef>
            </a:pPr>
            <a:r>
              <a:rPr lang="en-US" sz="1915" u="none" strike="noStrike" dirty="0" smtClean="0">
                <a:solidFill>
                  <a:srgbClr val="FFFFFF"/>
                </a:solidFill>
                <a:latin typeface="DM Sans"/>
                <a:ea typeface="DM Sans"/>
                <a:cs typeface="DM Sans"/>
                <a:sym typeface="DM Sans"/>
              </a:rPr>
              <a:t>The global market share of logistics also varies by region as of 2024, Asia pacific has the largest share of 44.59% and Middle East and Africa has least of </a:t>
            </a:r>
            <a:r>
              <a:rPr lang="en-US" sz="1915" dirty="0">
                <a:solidFill>
                  <a:srgbClr val="FFFFFF"/>
                </a:solidFill>
                <a:latin typeface="DM Sans"/>
                <a:ea typeface="DM Sans"/>
                <a:cs typeface="DM Sans"/>
                <a:sym typeface="DM Sans"/>
              </a:rPr>
              <a:t>3.92% (Precedence Research, 2025)</a:t>
            </a:r>
            <a:endParaRPr lang="en-US" sz="1915" u="none" strike="noStrike" dirty="0">
              <a:solidFill>
                <a:srgbClr val="FFFFFF"/>
              </a:solidFill>
              <a:latin typeface="DM Sans"/>
              <a:ea typeface="DM Sans"/>
              <a:cs typeface="DM Sans"/>
              <a:sym typeface="DM Sans"/>
            </a:endParaRPr>
          </a:p>
        </p:txBody>
      </p:sp>
      <p:sp>
        <p:nvSpPr>
          <p:cNvPr id="24" name="TextBox 24"/>
          <p:cNvSpPr txBox="1"/>
          <p:nvPr/>
        </p:nvSpPr>
        <p:spPr>
          <a:xfrm>
            <a:off x="3491319" y="6762432"/>
            <a:ext cx="7786281" cy="1000274"/>
          </a:xfrm>
          <a:prstGeom prst="rect">
            <a:avLst/>
          </a:prstGeom>
        </p:spPr>
        <p:txBody>
          <a:bodyPr wrap="square" lIns="0" tIns="0" rIns="0" bIns="0" rtlCol="0" anchor="t">
            <a:spAutoFit/>
          </a:bodyPr>
          <a:lstStyle/>
          <a:p>
            <a:pPr lvl="0">
              <a:lnSpc>
                <a:spcPts val="2643"/>
              </a:lnSpc>
              <a:spcBef>
                <a:spcPct val="0"/>
              </a:spcBef>
            </a:pPr>
            <a:r>
              <a:rPr lang="en-US" sz="1915" dirty="0">
                <a:solidFill>
                  <a:srgbClr val="FFFFFF"/>
                </a:solidFill>
                <a:latin typeface="DM Sans"/>
                <a:ea typeface="DM Sans"/>
                <a:cs typeface="DM Sans"/>
                <a:sym typeface="DM Sans"/>
              </a:rPr>
              <a:t>The Qatari logistic sector is experiencing prompt expansion that is enriched by adequate investment in technological innovation, infrastructural investment and economic diversification </a:t>
            </a:r>
            <a:r>
              <a:rPr lang="en-US" sz="1915" dirty="0" smtClean="0">
                <a:solidFill>
                  <a:srgbClr val="FFFFFF"/>
                </a:solidFill>
                <a:latin typeface="DM Sans"/>
                <a:ea typeface="DM Sans"/>
                <a:cs typeface="DM Sans"/>
                <a:sym typeface="DM Sans"/>
              </a:rPr>
              <a:t>growth</a:t>
            </a:r>
            <a:endParaRPr lang="en-US" sz="1915" u="none" strike="noStrike" dirty="0">
              <a:solidFill>
                <a:srgbClr val="FFFFFF"/>
              </a:solidFill>
              <a:latin typeface="DM Sans"/>
              <a:ea typeface="DM Sans"/>
              <a:cs typeface="DM Sans"/>
              <a:sym typeface="DM Sans"/>
            </a:endParaRPr>
          </a:p>
        </p:txBody>
      </p:sp>
      <p:sp>
        <p:nvSpPr>
          <p:cNvPr id="25" name="TextBox 25"/>
          <p:cNvSpPr txBox="1"/>
          <p:nvPr/>
        </p:nvSpPr>
        <p:spPr>
          <a:xfrm>
            <a:off x="3491320" y="7899738"/>
            <a:ext cx="7786280" cy="1000274"/>
          </a:xfrm>
          <a:prstGeom prst="rect">
            <a:avLst/>
          </a:prstGeom>
        </p:spPr>
        <p:txBody>
          <a:bodyPr wrap="square" lIns="0" tIns="0" rIns="0" bIns="0" rtlCol="0" anchor="t">
            <a:spAutoFit/>
          </a:bodyPr>
          <a:lstStyle/>
          <a:p>
            <a:pPr lvl="0">
              <a:lnSpc>
                <a:spcPts val="2643"/>
              </a:lnSpc>
              <a:spcBef>
                <a:spcPct val="0"/>
              </a:spcBef>
            </a:pPr>
            <a:r>
              <a:rPr lang="en-US" sz="1915" dirty="0">
                <a:solidFill>
                  <a:srgbClr val="FFFFFF"/>
                </a:solidFill>
                <a:latin typeface="DM Sans"/>
                <a:ea typeface="DM Sans"/>
                <a:cs typeface="DM Sans"/>
                <a:sym typeface="DM Sans"/>
              </a:rPr>
              <a:t>The freight market of Qatar is projected to be $ 10.14 billion by the end of 2025 and is anticipated to grow with a growth rate of 5.89% by the end of 2030 (</a:t>
            </a:r>
            <a:r>
              <a:rPr lang="en-US" sz="1915" dirty="0" err="1">
                <a:solidFill>
                  <a:srgbClr val="FFFFFF"/>
                </a:solidFill>
                <a:latin typeface="DM Sans"/>
                <a:ea typeface="DM Sans"/>
                <a:cs typeface="DM Sans"/>
                <a:sym typeface="DM Sans"/>
              </a:rPr>
              <a:t>Mordor</a:t>
            </a:r>
            <a:r>
              <a:rPr lang="en-US" sz="1915" dirty="0">
                <a:solidFill>
                  <a:srgbClr val="FFFFFF"/>
                </a:solidFill>
                <a:latin typeface="DM Sans"/>
                <a:ea typeface="DM Sans"/>
                <a:cs typeface="DM Sans"/>
                <a:sym typeface="DM Sans"/>
              </a:rPr>
              <a:t> Intelligence, 2023)</a:t>
            </a:r>
            <a:endParaRPr lang="en-US" sz="1915" u="none" strike="noStrike" dirty="0">
              <a:solidFill>
                <a:srgbClr val="FFFFFF"/>
              </a:solidFill>
              <a:latin typeface="DM Sans"/>
              <a:ea typeface="DM Sans"/>
              <a:cs typeface="DM Sans"/>
              <a:sym typeface="DM Sans"/>
            </a:endParaRPr>
          </a:p>
        </p:txBody>
      </p:sp>
      <p:sp>
        <p:nvSpPr>
          <p:cNvPr id="26" name="AutoShape 26"/>
          <p:cNvSpPr/>
          <p:nvPr/>
        </p:nvSpPr>
        <p:spPr>
          <a:xfrm flipH="1" flipV="1">
            <a:off x="2750911" y="5498629"/>
            <a:ext cx="586120" cy="0"/>
          </a:xfrm>
          <a:prstGeom prst="line">
            <a:avLst/>
          </a:prstGeom>
          <a:ln w="47625" cap="flat">
            <a:solidFill>
              <a:srgbClr val="4BD1FB"/>
            </a:solidFill>
            <a:prstDash val="solid"/>
            <a:headEnd type="none" w="sm" len="sm"/>
            <a:tailEnd type="none" w="sm" len="sm"/>
          </a:ln>
        </p:spPr>
      </p:sp>
      <p:sp>
        <p:nvSpPr>
          <p:cNvPr id="27" name="AutoShape 27"/>
          <p:cNvSpPr/>
          <p:nvPr/>
        </p:nvSpPr>
        <p:spPr>
          <a:xfrm flipH="1" flipV="1">
            <a:off x="2687955" y="6633844"/>
            <a:ext cx="586120" cy="0"/>
          </a:xfrm>
          <a:prstGeom prst="line">
            <a:avLst/>
          </a:prstGeom>
          <a:ln w="47625" cap="flat">
            <a:solidFill>
              <a:srgbClr val="4BD1FB"/>
            </a:solidFill>
            <a:prstDash val="solid"/>
            <a:headEnd type="none" w="sm" len="sm"/>
            <a:tailEnd type="none" w="sm" len="sm"/>
          </a:ln>
        </p:spPr>
      </p:sp>
      <p:sp>
        <p:nvSpPr>
          <p:cNvPr id="28" name="AutoShape 28"/>
          <p:cNvSpPr/>
          <p:nvPr/>
        </p:nvSpPr>
        <p:spPr>
          <a:xfrm flipH="1" flipV="1">
            <a:off x="2687955" y="7771150"/>
            <a:ext cx="586120" cy="0"/>
          </a:xfrm>
          <a:prstGeom prst="line">
            <a:avLst/>
          </a:prstGeom>
          <a:ln w="47625" cap="flat">
            <a:solidFill>
              <a:srgbClr val="4BD1FB"/>
            </a:solidFill>
            <a:prstDash val="solid"/>
            <a:headEnd type="none" w="sm" len="sm"/>
            <a:tailEnd type="none" w="sm" len="sm"/>
          </a:ln>
        </p:spPr>
      </p:sp>
      <p:pic>
        <p:nvPicPr>
          <p:cNvPr id="32" name="Picture 31"/>
          <p:cNvPicPr/>
          <p:nvPr/>
        </p:nvPicPr>
        <p:blipFill>
          <a:blip r:embed="rId12"/>
          <a:stretch>
            <a:fillRect/>
          </a:stretch>
        </p:blipFill>
        <p:spPr>
          <a:xfrm>
            <a:off x="12008537" y="5597274"/>
            <a:ext cx="5732145" cy="3284220"/>
          </a:xfrm>
          <a:prstGeom prst="rect">
            <a:avLst/>
          </a:prstGeom>
        </p:spPr>
      </p:pic>
      <p:pic>
        <p:nvPicPr>
          <p:cNvPr id="33" name="Picture 32"/>
          <p:cNvPicPr/>
          <p:nvPr/>
        </p:nvPicPr>
        <p:blipFill>
          <a:blip r:embed="rId13"/>
          <a:stretch>
            <a:fillRect/>
          </a:stretch>
        </p:blipFill>
        <p:spPr>
          <a:xfrm>
            <a:off x="12008537" y="2098711"/>
            <a:ext cx="5732145" cy="32804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AutoShape 2"/>
          <p:cNvSpPr/>
          <p:nvPr/>
        </p:nvSpPr>
        <p:spPr>
          <a:xfrm>
            <a:off x="7159728" y="3574441"/>
            <a:ext cx="0" cy="4676296"/>
          </a:xfrm>
          <a:prstGeom prst="line">
            <a:avLst/>
          </a:prstGeom>
          <a:ln w="47625" cap="flat">
            <a:solidFill>
              <a:srgbClr val="FFFFFF"/>
            </a:solidFill>
            <a:prstDash val="solid"/>
            <a:headEnd type="none" w="sm" len="sm"/>
            <a:tailEnd type="none" w="sm" len="sm"/>
          </a:ln>
        </p:spPr>
      </p:sp>
      <p:sp>
        <p:nvSpPr>
          <p:cNvPr id="3" name="TextBox 3"/>
          <p:cNvSpPr txBox="1"/>
          <p:nvPr/>
        </p:nvSpPr>
        <p:spPr>
          <a:xfrm>
            <a:off x="7780685" y="6080944"/>
            <a:ext cx="4026849" cy="4339586"/>
          </a:xfrm>
          <a:prstGeom prst="rect">
            <a:avLst/>
          </a:prstGeom>
        </p:spPr>
        <p:txBody>
          <a:bodyPr lIns="0" tIns="0" rIns="0" bIns="0" rtlCol="0" anchor="t">
            <a:spAutoFit/>
          </a:bodyPr>
          <a:lstStyle/>
          <a:p>
            <a:pPr lvl="0" algn="ctr">
              <a:lnSpc>
                <a:spcPts val="3057"/>
              </a:lnSpc>
              <a:spcBef>
                <a:spcPct val="0"/>
              </a:spcBef>
            </a:pPr>
            <a:r>
              <a:rPr lang="en-US" dirty="0">
                <a:solidFill>
                  <a:schemeClr val="bg1"/>
                </a:solidFill>
              </a:rPr>
              <a:t>The business model revolves around four segments named as International Express, Domestic Express, Freight Forwarding &amp; Logistic Services </a:t>
            </a:r>
            <a:r>
              <a:rPr lang="en-US" dirty="0" smtClean="0">
                <a:solidFill>
                  <a:schemeClr val="bg1"/>
                </a:solidFill>
              </a:rPr>
              <a:t>. </a:t>
            </a:r>
            <a:r>
              <a:rPr lang="en-US" dirty="0">
                <a:solidFill>
                  <a:schemeClr val="bg1"/>
                </a:solidFill>
              </a:rPr>
              <a:t>Aramex is partnered with domestic and worldwide enterprise and strives for expansion of its business reach</a:t>
            </a:r>
            <a:r>
              <a:rPr lang="en-US" dirty="0" smtClean="0">
                <a:solidFill>
                  <a:schemeClr val="bg1"/>
                </a:solidFill>
              </a:rPr>
              <a:t>. </a:t>
            </a:r>
            <a:r>
              <a:rPr lang="en-US" dirty="0">
                <a:solidFill>
                  <a:schemeClr val="bg1"/>
                </a:solidFill>
              </a:rPr>
              <a:t>For addressing the concerns of environment and mitigation of climatic change, the business strives for Net-Zero emission by end of 2050 (Aramex, 2024). </a:t>
            </a:r>
            <a:endParaRPr lang="en-US" dirty="0" smtClean="0">
              <a:solidFill>
                <a:schemeClr val="bg1"/>
              </a:solidFill>
            </a:endParaRPr>
          </a:p>
          <a:p>
            <a:pPr lvl="0" algn="ctr">
              <a:lnSpc>
                <a:spcPts val="3057"/>
              </a:lnSpc>
              <a:spcBef>
                <a:spcPct val="0"/>
              </a:spcBef>
            </a:pPr>
            <a:endParaRPr lang="en-US" u="none" strike="noStrike" dirty="0">
              <a:solidFill>
                <a:schemeClr val="bg1"/>
              </a:solidFill>
              <a:latin typeface="DM Sans"/>
              <a:ea typeface="DM Sans"/>
              <a:cs typeface="DM Sans"/>
              <a:sym typeface="DM Sans"/>
            </a:endParaRPr>
          </a:p>
        </p:txBody>
      </p:sp>
      <p:sp>
        <p:nvSpPr>
          <p:cNvPr id="4" name="Freeform 4"/>
          <p:cNvSpPr/>
          <p:nvPr/>
        </p:nvSpPr>
        <p:spPr>
          <a:xfrm>
            <a:off x="9288262" y="3838895"/>
            <a:ext cx="837406" cy="1212035"/>
          </a:xfrm>
          <a:custGeom>
            <a:avLst/>
            <a:gdLst/>
            <a:ahLst/>
            <a:cxnLst/>
            <a:rect l="l" t="t" r="r" b="b"/>
            <a:pathLst>
              <a:path w="837406" h="1212035">
                <a:moveTo>
                  <a:pt x="0" y="0"/>
                </a:moveTo>
                <a:lnTo>
                  <a:pt x="837406" y="0"/>
                </a:lnTo>
                <a:lnTo>
                  <a:pt x="837406" y="1212036"/>
                </a:lnTo>
                <a:lnTo>
                  <a:pt x="0" y="121203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4281122" y="3618150"/>
            <a:ext cx="1197170" cy="1210374"/>
          </a:xfrm>
          <a:custGeom>
            <a:avLst/>
            <a:gdLst/>
            <a:ahLst/>
            <a:cxnLst/>
            <a:rect l="l" t="t" r="r" b="b"/>
            <a:pathLst>
              <a:path w="1197170" h="1210374">
                <a:moveTo>
                  <a:pt x="0" y="0"/>
                </a:moveTo>
                <a:lnTo>
                  <a:pt x="1197170" y="0"/>
                </a:lnTo>
                <a:lnTo>
                  <a:pt x="1197170" y="1210374"/>
                </a:lnTo>
                <a:lnTo>
                  <a:pt x="0" y="121037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1" name="Freeform 11"/>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6"/>
            <a:stretch>
              <a:fillRect t="-137172"/>
            </a:stretch>
          </a:blipFill>
        </p:spPr>
      </p:sp>
      <p:grpSp>
        <p:nvGrpSpPr>
          <p:cNvPr id="12" name="Group 12"/>
          <p:cNvGrpSpPr/>
          <p:nvPr/>
        </p:nvGrpSpPr>
        <p:grpSpPr>
          <a:xfrm>
            <a:off x="11807534" y="0"/>
            <a:ext cx="6254290" cy="10287000"/>
            <a:chOff x="0" y="0"/>
            <a:chExt cx="3860673" cy="6350000"/>
          </a:xfrm>
        </p:grpSpPr>
        <p:sp>
          <p:nvSpPr>
            <p:cNvPr id="13" name="Freeform 13"/>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7"/>
              <a:stretch>
                <a:fillRect l="-73436" r="-73436"/>
              </a:stretch>
            </a:blipFill>
          </p:spPr>
        </p:sp>
      </p:grpSp>
      <p:sp>
        <p:nvSpPr>
          <p:cNvPr id="14" name="Freeform 14"/>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6"/>
            <a:stretch>
              <a:fillRect t="-137172"/>
            </a:stretch>
          </a:blipFill>
        </p:spPr>
      </p:sp>
      <p:grpSp>
        <p:nvGrpSpPr>
          <p:cNvPr id="15" name="Group 15"/>
          <p:cNvGrpSpPr/>
          <p:nvPr/>
        </p:nvGrpSpPr>
        <p:grpSpPr>
          <a:xfrm rot="-10800000">
            <a:off x="15966396" y="9258300"/>
            <a:ext cx="13457996" cy="3264379"/>
            <a:chOff x="0" y="0"/>
            <a:chExt cx="17943995" cy="4352506"/>
          </a:xfrm>
        </p:grpSpPr>
        <p:sp>
          <p:nvSpPr>
            <p:cNvPr id="16" name="Freeform 16"/>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7" name="Freeform 17"/>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8">
                <a:extLst>
                  <a:ext uri="{96DAC541-7B7A-43D3-8B79-37D633B846F1}">
                    <asvg:svgBlip xmlns:asvg="http://schemas.microsoft.com/office/drawing/2016/SVG/main" xmlns="" r:embed="rId9"/>
                  </a:ext>
                </a:extLst>
              </a:blip>
              <a:stretch>
                <a:fillRect b="-26202"/>
              </a:stretch>
            </a:blipFill>
          </p:spPr>
        </p:sp>
        <p:sp>
          <p:nvSpPr>
            <p:cNvPr id="18" name="Freeform 18"/>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9" name="Freeform 19"/>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8">
                <a:extLst>
                  <a:ext uri="{96DAC541-7B7A-43D3-8B79-37D633B846F1}">
                    <asvg:svgBlip xmlns:asvg="http://schemas.microsoft.com/office/drawing/2016/SVG/main" xmlns="" r:embed="rId9"/>
                  </a:ext>
                </a:extLst>
              </a:blip>
              <a:stretch>
                <a:fillRect b="-26202"/>
              </a:stretch>
            </a:blipFill>
          </p:spPr>
        </p:sp>
      </p:grpSp>
      <p:sp>
        <p:nvSpPr>
          <p:cNvPr id="20" name="TextBox 20"/>
          <p:cNvSpPr txBox="1"/>
          <p:nvPr/>
        </p:nvSpPr>
        <p:spPr>
          <a:xfrm>
            <a:off x="3670729" y="526948"/>
            <a:ext cx="6977998" cy="2462982"/>
          </a:xfrm>
          <a:prstGeom prst="rect">
            <a:avLst/>
          </a:prstGeom>
        </p:spPr>
        <p:txBody>
          <a:bodyPr lIns="0" tIns="0" rIns="0" bIns="0" rtlCol="0" anchor="t">
            <a:spAutoFit/>
          </a:bodyPr>
          <a:lstStyle/>
          <a:p>
            <a:pPr marL="0" lvl="0" indent="0" algn="ctr">
              <a:lnSpc>
                <a:spcPts val="9625"/>
              </a:lnSpc>
              <a:spcBef>
                <a:spcPct val="0"/>
              </a:spcBef>
            </a:pPr>
            <a:r>
              <a:rPr lang="en-US" sz="8020" b="1" dirty="0" smtClean="0">
                <a:solidFill>
                  <a:srgbClr val="FFFFFF"/>
                </a:solidFill>
                <a:latin typeface="Now Bold"/>
                <a:ea typeface="Now Bold"/>
                <a:cs typeface="Now Bold"/>
                <a:sym typeface="Now Bold"/>
              </a:rPr>
              <a:t>Company Overview</a:t>
            </a:r>
            <a:endParaRPr lang="en-US" sz="8020" b="1" dirty="0">
              <a:solidFill>
                <a:srgbClr val="FFFFFF"/>
              </a:solidFill>
              <a:latin typeface="Now Bold"/>
              <a:ea typeface="Now Bold"/>
              <a:cs typeface="Now Bold"/>
              <a:sym typeface="Now Bold"/>
            </a:endParaRPr>
          </a:p>
        </p:txBody>
      </p:sp>
      <p:sp>
        <p:nvSpPr>
          <p:cNvPr id="21" name="TextBox 21"/>
          <p:cNvSpPr txBox="1"/>
          <p:nvPr/>
        </p:nvSpPr>
        <p:spPr>
          <a:xfrm>
            <a:off x="2721623" y="5826191"/>
            <a:ext cx="4026849" cy="4338432"/>
          </a:xfrm>
          <a:prstGeom prst="rect">
            <a:avLst/>
          </a:prstGeom>
        </p:spPr>
        <p:txBody>
          <a:bodyPr lIns="0" tIns="0" rIns="0" bIns="0" rtlCol="0" anchor="t">
            <a:spAutoFit/>
          </a:bodyPr>
          <a:lstStyle/>
          <a:p>
            <a:pPr lvl="0" algn="ctr">
              <a:lnSpc>
                <a:spcPts val="3057"/>
              </a:lnSpc>
              <a:spcBef>
                <a:spcPct val="0"/>
              </a:spcBef>
            </a:pPr>
            <a:r>
              <a:rPr lang="en-US" dirty="0">
                <a:solidFill>
                  <a:schemeClr val="bg1"/>
                </a:solidFill>
              </a:rPr>
              <a:t>Aramex is a multinational logistics, package delivery and courier company. The head office is situated in the United Arab Emirates and </a:t>
            </a:r>
            <a:r>
              <a:rPr lang="en-US" dirty="0" smtClean="0">
                <a:solidFill>
                  <a:schemeClr val="bg1"/>
                </a:solidFill>
              </a:rPr>
              <a:t>Dubai. </a:t>
            </a:r>
            <a:r>
              <a:rPr lang="en-US" dirty="0">
                <a:solidFill>
                  <a:schemeClr val="bg1"/>
                </a:solidFill>
              </a:rPr>
              <a:t>The company operates in over than 600 cities of about 70 states. In addition, Aramex also employed about 16, 000 professionals (Aramex, 2024).  The company was established in 1982 and becomes the global leader of transportation and logistics sector</a:t>
            </a:r>
            <a:endParaRPr lang="en-US" u="none" strike="noStrike" dirty="0">
              <a:solidFill>
                <a:schemeClr val="bg1"/>
              </a:solidFill>
              <a:latin typeface="DM Sans"/>
              <a:ea typeface="DM Sans"/>
              <a:cs typeface="DM Sans"/>
              <a:sym typeface="DM Sans"/>
            </a:endParaRPr>
          </a:p>
        </p:txBody>
      </p:sp>
      <p:sp>
        <p:nvSpPr>
          <p:cNvPr id="22" name="TextBox 22"/>
          <p:cNvSpPr txBox="1"/>
          <p:nvPr/>
        </p:nvSpPr>
        <p:spPr>
          <a:xfrm>
            <a:off x="2777928" y="5272022"/>
            <a:ext cx="4026849" cy="386068"/>
          </a:xfrm>
          <a:prstGeom prst="rect">
            <a:avLst/>
          </a:prstGeom>
        </p:spPr>
        <p:txBody>
          <a:bodyPr lIns="0" tIns="0" rIns="0" bIns="0" rtlCol="0" anchor="t">
            <a:spAutoFit/>
          </a:bodyPr>
          <a:lstStyle/>
          <a:p>
            <a:pPr lvl="0" algn="ctr">
              <a:lnSpc>
                <a:spcPts val="3057"/>
              </a:lnSpc>
              <a:spcBef>
                <a:spcPct val="0"/>
              </a:spcBef>
            </a:pPr>
            <a:r>
              <a:rPr lang="en-US" sz="2400" b="1" dirty="0" smtClean="0">
                <a:solidFill>
                  <a:srgbClr val="FFFFFF"/>
                </a:solidFill>
                <a:latin typeface="DM Sans Bold"/>
                <a:ea typeface="DM Sans Bold"/>
                <a:cs typeface="DM Sans Bold"/>
                <a:sym typeface="DM Sans Bold"/>
              </a:rPr>
              <a:t>History</a:t>
            </a:r>
            <a:endParaRPr lang="en-US" sz="2400" b="1" dirty="0">
              <a:solidFill>
                <a:srgbClr val="FFFFFF"/>
              </a:solidFill>
              <a:latin typeface="DM Sans Bold"/>
              <a:ea typeface="DM Sans Bold"/>
              <a:cs typeface="DM Sans Bold"/>
              <a:sym typeface="DM Sans Bold"/>
            </a:endParaRPr>
          </a:p>
        </p:txBody>
      </p:sp>
      <p:sp>
        <p:nvSpPr>
          <p:cNvPr id="23" name="TextBox 23"/>
          <p:cNvSpPr txBox="1"/>
          <p:nvPr/>
        </p:nvSpPr>
        <p:spPr>
          <a:xfrm>
            <a:off x="7687264" y="5451169"/>
            <a:ext cx="4026849" cy="386068"/>
          </a:xfrm>
          <a:prstGeom prst="rect">
            <a:avLst/>
          </a:prstGeom>
        </p:spPr>
        <p:txBody>
          <a:bodyPr lIns="0" tIns="0" rIns="0" bIns="0" rtlCol="0" anchor="t">
            <a:spAutoFit/>
          </a:bodyPr>
          <a:lstStyle/>
          <a:p>
            <a:pPr marL="0" lvl="0" indent="0" algn="ctr">
              <a:lnSpc>
                <a:spcPts val="3057"/>
              </a:lnSpc>
              <a:spcBef>
                <a:spcPct val="0"/>
              </a:spcBef>
            </a:pPr>
            <a:r>
              <a:rPr lang="en-US" sz="2400" b="1" dirty="0" smtClean="0">
                <a:solidFill>
                  <a:srgbClr val="FFFFFF"/>
                </a:solidFill>
                <a:latin typeface="DM Sans Bold"/>
                <a:ea typeface="DM Sans Bold"/>
                <a:cs typeface="DM Sans Bold"/>
                <a:sym typeface="DM Sans Bold"/>
              </a:rPr>
              <a:t>Business Model</a:t>
            </a:r>
            <a:endParaRPr lang="en-US" sz="2400" b="1" dirty="0">
              <a:solidFill>
                <a:srgbClr val="FFFFFF"/>
              </a:solidFill>
              <a:latin typeface="DM Sans Bold"/>
              <a:ea typeface="DM Sans Bold"/>
              <a:cs typeface="DM Sans Bold"/>
              <a:sym typeface="DM Sans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860032"/>
          </a:xfrm>
          <a:custGeom>
            <a:avLst/>
            <a:gdLst/>
            <a:ahLst/>
            <a:cxnLst/>
            <a:rect l="l" t="t" r="r" b="b"/>
            <a:pathLst>
              <a:path w="18288000" h="3860032">
                <a:moveTo>
                  <a:pt x="0" y="0"/>
                </a:moveTo>
                <a:lnTo>
                  <a:pt x="18288000" y="0"/>
                </a:lnTo>
                <a:lnTo>
                  <a:pt x="18288000" y="3860032"/>
                </a:lnTo>
                <a:lnTo>
                  <a:pt x="0" y="3860032"/>
                </a:lnTo>
                <a:lnTo>
                  <a:pt x="0" y="0"/>
                </a:lnTo>
                <a:close/>
              </a:path>
            </a:pathLst>
          </a:custGeom>
          <a:blipFill>
            <a:blip r:embed="rId2"/>
            <a:stretch>
              <a:fillRect t="-107827" b="-107827"/>
            </a:stretch>
          </a:blipFill>
        </p:spPr>
      </p:sp>
      <p:grpSp>
        <p:nvGrpSpPr>
          <p:cNvPr id="3" name="Group 3"/>
          <p:cNvGrpSpPr/>
          <p:nvPr/>
        </p:nvGrpSpPr>
        <p:grpSpPr>
          <a:xfrm>
            <a:off x="3733800" y="0"/>
            <a:ext cx="11125200" cy="10287000"/>
            <a:chOff x="0" y="0"/>
            <a:chExt cx="2543763" cy="2709333"/>
          </a:xfrm>
        </p:grpSpPr>
        <p:sp>
          <p:nvSpPr>
            <p:cNvPr id="4" name="Freeform 4"/>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sp>
        <p:sp>
          <p:nvSpPr>
            <p:cNvPr id="5" name="TextBox 5"/>
            <p:cNvSpPr txBox="1"/>
            <p:nvPr/>
          </p:nvSpPr>
          <p:spPr>
            <a:xfrm>
              <a:off x="0" y="-38100"/>
              <a:ext cx="2543763" cy="2747433"/>
            </a:xfrm>
            <a:prstGeom prst="rect">
              <a:avLst/>
            </a:prstGeom>
          </p:spPr>
          <p:txBody>
            <a:bodyPr lIns="50800" tIns="50800" rIns="50800" bIns="50800" rtlCol="0" anchor="ctr"/>
            <a:lstStyle/>
            <a:p>
              <a:pPr algn="ctr">
                <a:lnSpc>
                  <a:spcPts val="2605"/>
                </a:lnSpc>
              </a:pPr>
              <a:endParaRPr/>
            </a:p>
          </p:txBody>
        </p:sp>
      </p:grpSp>
      <p:sp>
        <p:nvSpPr>
          <p:cNvPr id="6" name="TextBox 6"/>
          <p:cNvSpPr txBox="1"/>
          <p:nvPr/>
        </p:nvSpPr>
        <p:spPr>
          <a:xfrm>
            <a:off x="5021151" y="1631119"/>
            <a:ext cx="8245699" cy="1461490"/>
          </a:xfrm>
          <a:prstGeom prst="rect">
            <a:avLst/>
          </a:prstGeom>
        </p:spPr>
        <p:txBody>
          <a:bodyPr lIns="0" tIns="0" rIns="0" bIns="0" rtlCol="0" anchor="t">
            <a:spAutoFit/>
          </a:bodyPr>
          <a:lstStyle/>
          <a:p>
            <a:pPr lvl="0" algn="ctr">
              <a:lnSpc>
                <a:spcPts val="5687"/>
              </a:lnSpc>
              <a:spcBef>
                <a:spcPct val="0"/>
              </a:spcBef>
            </a:pPr>
            <a:r>
              <a:rPr lang="en-US" sz="4739" b="1" dirty="0" smtClean="0">
                <a:solidFill>
                  <a:srgbClr val="FFFFFF"/>
                </a:solidFill>
                <a:latin typeface="Now Bold"/>
                <a:ea typeface="Now Bold"/>
                <a:cs typeface="Now Bold"/>
                <a:sym typeface="Now Bold"/>
              </a:rPr>
              <a:t>Logistic </a:t>
            </a:r>
            <a:r>
              <a:rPr lang="en-US" sz="4739" b="1" dirty="0">
                <a:solidFill>
                  <a:srgbClr val="FFFFFF"/>
                </a:solidFill>
                <a:latin typeface="Now Bold"/>
                <a:ea typeface="Now Bold"/>
                <a:cs typeface="Now Bold"/>
                <a:sym typeface="Now Bold"/>
              </a:rPr>
              <a:t>Operations Divisions of Aramex</a:t>
            </a:r>
            <a:endParaRPr lang="en-US" sz="4739" b="1" dirty="0">
              <a:solidFill>
                <a:srgbClr val="FFFFFF"/>
              </a:solidFill>
              <a:latin typeface="Now Bold"/>
              <a:ea typeface="Now Bold"/>
              <a:cs typeface="Now Bold"/>
              <a:sym typeface="Now Bold"/>
            </a:endParaRPr>
          </a:p>
        </p:txBody>
      </p:sp>
      <p:sp>
        <p:nvSpPr>
          <p:cNvPr id="9" name="TextBox 9"/>
          <p:cNvSpPr txBox="1"/>
          <p:nvPr/>
        </p:nvSpPr>
        <p:spPr>
          <a:xfrm>
            <a:off x="4114800" y="4091930"/>
            <a:ext cx="10515600" cy="5963171"/>
          </a:xfrm>
          <a:prstGeom prst="rect">
            <a:avLst/>
          </a:prstGeom>
        </p:spPr>
        <p:txBody>
          <a:bodyPr wrap="square" lIns="0" tIns="0" rIns="0" bIns="0" rtlCol="0" anchor="t">
            <a:spAutoFit/>
          </a:bodyPr>
          <a:lstStyle/>
          <a:p>
            <a:pPr marL="342900" lvl="0" indent="-342900">
              <a:lnSpc>
                <a:spcPts val="3057"/>
              </a:lnSpc>
              <a:spcBef>
                <a:spcPct val="0"/>
              </a:spcBef>
              <a:buFont typeface="Arial" panose="020B0604020202020204" pitchFamily="34" charset="0"/>
              <a:buChar char="•"/>
            </a:pPr>
            <a:r>
              <a:rPr lang="en-US" sz="2215" dirty="0">
                <a:solidFill>
                  <a:srgbClr val="FFFFFF"/>
                </a:solidFill>
                <a:latin typeface="DM Sans"/>
                <a:ea typeface="DM Sans"/>
                <a:cs typeface="DM Sans"/>
                <a:sym typeface="DM Sans"/>
              </a:rPr>
              <a:t>Freight Forwarding Division offers sophisticated logistic solutions across sea, land and air and ascertains the secure, fast and reliable transport </a:t>
            </a:r>
            <a:r>
              <a:rPr lang="en-US" sz="2215" dirty="0" smtClean="0">
                <a:solidFill>
                  <a:srgbClr val="FFFFFF"/>
                </a:solidFill>
                <a:latin typeface="DM Sans"/>
                <a:ea typeface="DM Sans"/>
                <a:cs typeface="DM Sans"/>
                <a:sym typeface="DM Sans"/>
              </a:rPr>
              <a:t>sector. </a:t>
            </a:r>
          </a:p>
          <a:p>
            <a:pPr marL="342900" lvl="0" indent="-342900">
              <a:lnSpc>
                <a:spcPts val="3057"/>
              </a:lnSpc>
              <a:spcBef>
                <a:spcPct val="0"/>
              </a:spcBef>
              <a:buFont typeface="Arial" panose="020B0604020202020204" pitchFamily="34" charset="0"/>
              <a:buChar char="•"/>
            </a:pPr>
            <a:r>
              <a:rPr lang="en-US" sz="2215" dirty="0">
                <a:solidFill>
                  <a:srgbClr val="FFFFFF"/>
                </a:solidFill>
                <a:latin typeface="DM Sans"/>
                <a:ea typeface="DM Sans"/>
                <a:cs typeface="DM Sans"/>
                <a:sym typeface="DM Sans"/>
              </a:rPr>
              <a:t>Air Freight Aramex offers expedited air freight services and ascertains the one-time delivery of items via worldwide borders (Aramex, 2024).</a:t>
            </a:r>
            <a:endParaRPr lang="en-US" sz="2215" dirty="0" smtClean="0">
              <a:solidFill>
                <a:srgbClr val="FFFFFF"/>
              </a:solidFill>
              <a:latin typeface="DM Sans"/>
              <a:ea typeface="DM Sans"/>
              <a:cs typeface="DM Sans"/>
              <a:sym typeface="DM Sans"/>
            </a:endParaRPr>
          </a:p>
          <a:p>
            <a:pPr marL="342900" lvl="0" indent="-342900">
              <a:lnSpc>
                <a:spcPts val="3057"/>
              </a:lnSpc>
              <a:spcBef>
                <a:spcPct val="0"/>
              </a:spcBef>
              <a:buFont typeface="Arial" panose="020B0604020202020204" pitchFamily="34" charset="0"/>
              <a:buChar char="•"/>
            </a:pPr>
            <a:r>
              <a:rPr lang="en-US" sz="2215" dirty="0">
                <a:solidFill>
                  <a:srgbClr val="FFFFFF"/>
                </a:solidFill>
                <a:latin typeface="DM Sans"/>
                <a:ea typeface="DM Sans"/>
                <a:cs typeface="DM Sans"/>
                <a:sym typeface="DM Sans"/>
              </a:rPr>
              <a:t>Aramex also contains Land Fright as a contemporary fleet featured with GPS tracking </a:t>
            </a:r>
            <a:r>
              <a:rPr lang="en-US" sz="2215" dirty="0" smtClean="0">
                <a:solidFill>
                  <a:srgbClr val="FFFFFF"/>
                </a:solidFill>
                <a:latin typeface="DM Sans"/>
                <a:ea typeface="DM Sans"/>
                <a:cs typeface="DM Sans"/>
                <a:sym typeface="DM Sans"/>
              </a:rPr>
              <a:t>technologies</a:t>
            </a:r>
          </a:p>
          <a:p>
            <a:pPr marL="342900" lvl="0" indent="-342900">
              <a:lnSpc>
                <a:spcPts val="3057"/>
              </a:lnSpc>
              <a:spcBef>
                <a:spcPct val="0"/>
              </a:spcBef>
              <a:buFont typeface="Arial" panose="020B0604020202020204" pitchFamily="34" charset="0"/>
              <a:buChar char="•"/>
            </a:pPr>
            <a:r>
              <a:rPr lang="en-US" sz="2215" dirty="0">
                <a:solidFill>
                  <a:srgbClr val="FFFFFF"/>
                </a:solidFill>
                <a:latin typeface="DM Sans"/>
                <a:ea typeface="DM Sans"/>
                <a:cs typeface="DM Sans"/>
                <a:sym typeface="DM Sans"/>
              </a:rPr>
              <a:t>It also </a:t>
            </a:r>
            <a:r>
              <a:rPr lang="en-US" sz="2215" dirty="0" smtClean="0">
                <a:solidFill>
                  <a:srgbClr val="FFFFFF"/>
                </a:solidFill>
                <a:latin typeface="DM Sans"/>
                <a:ea typeface="DM Sans"/>
                <a:cs typeface="DM Sans"/>
                <a:sym typeface="DM Sans"/>
              </a:rPr>
              <a:t>manages </a:t>
            </a:r>
            <a:r>
              <a:rPr lang="en-US" sz="2215" dirty="0">
                <a:solidFill>
                  <a:srgbClr val="FFFFFF"/>
                </a:solidFill>
                <a:latin typeface="DM Sans"/>
                <a:ea typeface="DM Sans"/>
                <a:cs typeface="DM Sans"/>
                <a:sym typeface="DM Sans"/>
              </a:rPr>
              <a:t>one of the biggest and most advanced land freight networks that comprises more than 500 Freight Forwarding </a:t>
            </a:r>
            <a:r>
              <a:rPr lang="en-US" sz="2215" dirty="0" smtClean="0">
                <a:solidFill>
                  <a:srgbClr val="FFFFFF"/>
                </a:solidFill>
                <a:latin typeface="DM Sans"/>
                <a:ea typeface="DM Sans"/>
                <a:cs typeface="DM Sans"/>
                <a:sym typeface="DM Sans"/>
              </a:rPr>
              <a:t>decisions</a:t>
            </a:r>
          </a:p>
          <a:p>
            <a:pPr marL="342900" lvl="0" indent="-342900">
              <a:lnSpc>
                <a:spcPts val="3057"/>
              </a:lnSpc>
              <a:spcBef>
                <a:spcPct val="0"/>
              </a:spcBef>
              <a:buFont typeface="Arial" panose="020B0604020202020204" pitchFamily="34" charset="0"/>
              <a:buChar char="•"/>
            </a:pPr>
            <a:r>
              <a:rPr lang="en-US" sz="2215" dirty="0" smtClean="0">
                <a:solidFill>
                  <a:srgbClr val="FFFFFF"/>
                </a:solidFill>
                <a:latin typeface="DM Sans"/>
                <a:ea typeface="DM Sans"/>
                <a:cs typeface="DM Sans"/>
                <a:sym typeface="DM Sans"/>
              </a:rPr>
              <a:t>Offers </a:t>
            </a:r>
            <a:r>
              <a:rPr lang="en-US" sz="2215" dirty="0">
                <a:solidFill>
                  <a:srgbClr val="FFFFFF"/>
                </a:solidFill>
                <a:latin typeface="DM Sans"/>
                <a:ea typeface="DM Sans"/>
                <a:cs typeface="DM Sans"/>
                <a:sym typeface="DM Sans"/>
              </a:rPr>
              <a:t>logistic solutions via sea, land and air and ascertain reliable, secure and faster transportation (Al-</a:t>
            </a:r>
            <a:r>
              <a:rPr lang="en-US" sz="2215" dirty="0" err="1">
                <a:solidFill>
                  <a:srgbClr val="FFFFFF"/>
                </a:solidFill>
                <a:latin typeface="DM Sans"/>
                <a:ea typeface="DM Sans"/>
                <a:cs typeface="DM Sans"/>
                <a:sym typeface="DM Sans"/>
              </a:rPr>
              <a:t>Daradkah</a:t>
            </a:r>
            <a:r>
              <a:rPr lang="en-US" sz="2215" dirty="0">
                <a:solidFill>
                  <a:srgbClr val="FFFFFF"/>
                </a:solidFill>
                <a:latin typeface="DM Sans"/>
                <a:ea typeface="DM Sans"/>
                <a:cs typeface="DM Sans"/>
                <a:sym typeface="DM Sans"/>
              </a:rPr>
              <a:t>, &amp; </a:t>
            </a:r>
            <a:r>
              <a:rPr lang="en-US" sz="2215" dirty="0" err="1">
                <a:solidFill>
                  <a:srgbClr val="FFFFFF"/>
                </a:solidFill>
                <a:latin typeface="DM Sans"/>
                <a:ea typeface="DM Sans"/>
                <a:cs typeface="DM Sans"/>
                <a:sym typeface="DM Sans"/>
              </a:rPr>
              <a:t>Yacoub</a:t>
            </a:r>
            <a:r>
              <a:rPr lang="en-US" sz="2215" dirty="0">
                <a:solidFill>
                  <a:srgbClr val="FFFFFF"/>
                </a:solidFill>
                <a:latin typeface="DM Sans"/>
                <a:ea typeface="DM Sans"/>
                <a:cs typeface="DM Sans"/>
                <a:sym typeface="DM Sans"/>
              </a:rPr>
              <a:t>, 2024</a:t>
            </a:r>
            <a:r>
              <a:rPr lang="en-US" sz="2215" dirty="0" smtClean="0">
                <a:solidFill>
                  <a:srgbClr val="FFFFFF"/>
                </a:solidFill>
                <a:latin typeface="DM Sans"/>
                <a:ea typeface="DM Sans"/>
                <a:cs typeface="DM Sans"/>
                <a:sym typeface="DM Sans"/>
              </a:rPr>
              <a:t>).</a:t>
            </a:r>
          </a:p>
          <a:p>
            <a:pPr marL="342900" lvl="0" indent="-342900">
              <a:lnSpc>
                <a:spcPts val="3057"/>
              </a:lnSpc>
              <a:spcBef>
                <a:spcPct val="0"/>
              </a:spcBef>
              <a:buFont typeface="Arial" panose="020B0604020202020204" pitchFamily="34" charset="0"/>
              <a:buChar char="•"/>
            </a:pPr>
            <a:r>
              <a:rPr lang="en-US" sz="2215" u="none" strike="noStrike" dirty="0" smtClean="0">
                <a:solidFill>
                  <a:srgbClr val="FFFFFF"/>
                </a:solidFill>
                <a:latin typeface="DM Sans"/>
                <a:ea typeface="DM Sans"/>
                <a:cs typeface="DM Sans"/>
                <a:sym typeface="DM Sans"/>
              </a:rPr>
              <a:t>There </a:t>
            </a:r>
            <a:r>
              <a:rPr lang="en-US" sz="2215" dirty="0">
                <a:solidFill>
                  <a:srgbClr val="FFFFFF"/>
                </a:solidFill>
                <a:latin typeface="DM Sans"/>
                <a:ea typeface="DM Sans"/>
                <a:cs typeface="DM Sans"/>
                <a:sym typeface="DM Sans"/>
              </a:rPr>
              <a:t>is </a:t>
            </a:r>
            <a:r>
              <a:rPr lang="en-US" sz="2215" dirty="0" smtClean="0">
                <a:solidFill>
                  <a:srgbClr val="FFFFFF"/>
                </a:solidFill>
                <a:latin typeface="DM Sans"/>
                <a:ea typeface="DM Sans"/>
                <a:cs typeface="DM Sans"/>
                <a:sym typeface="DM Sans"/>
              </a:rPr>
              <a:t>backed by </a:t>
            </a:r>
            <a:r>
              <a:rPr lang="en-US" sz="2215" dirty="0">
                <a:solidFill>
                  <a:srgbClr val="FFFFFF"/>
                </a:solidFill>
                <a:latin typeface="DM Sans"/>
                <a:ea typeface="DM Sans"/>
                <a:cs typeface="DM Sans"/>
                <a:sym typeface="DM Sans"/>
              </a:rPr>
              <a:t>novel technologies, such as the Warehouse Management System (WMS) and Order Management System (OMS</a:t>
            </a:r>
            <a:r>
              <a:rPr lang="en-US" sz="2215" dirty="0" smtClean="0">
                <a:solidFill>
                  <a:srgbClr val="FFFFFF"/>
                </a:solidFill>
                <a:latin typeface="DM Sans"/>
                <a:ea typeface="DM Sans"/>
                <a:cs typeface="DM Sans"/>
                <a:sym typeface="DM Sans"/>
              </a:rPr>
              <a:t>)</a:t>
            </a:r>
          </a:p>
          <a:p>
            <a:pPr marL="342900" lvl="0" indent="-342900">
              <a:lnSpc>
                <a:spcPts val="3057"/>
              </a:lnSpc>
              <a:spcBef>
                <a:spcPct val="0"/>
              </a:spcBef>
              <a:buFont typeface="Arial" panose="020B0604020202020204" pitchFamily="34" charset="0"/>
              <a:buChar char="•"/>
            </a:pPr>
            <a:r>
              <a:rPr lang="en-US" sz="2215" dirty="0">
                <a:solidFill>
                  <a:srgbClr val="FFFFFF"/>
                </a:solidFill>
                <a:latin typeface="DM Sans"/>
                <a:ea typeface="DM Sans"/>
                <a:cs typeface="DM Sans"/>
                <a:sym typeface="DM Sans"/>
              </a:rPr>
              <a:t>By the end of 2024, the company will successfully manage its transactions with the worth of 3.4 billion inbound and outbound around a global warehouse footprint of over 800,000 square meters (Aramex, 2024)</a:t>
            </a:r>
            <a:endParaRPr lang="en-US" sz="2215" u="none" strike="noStrike" dirty="0">
              <a:solidFill>
                <a:srgbClr val="FFFFFF"/>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860032"/>
          </a:xfrm>
          <a:custGeom>
            <a:avLst/>
            <a:gdLst/>
            <a:ahLst/>
            <a:cxnLst/>
            <a:rect l="l" t="t" r="r" b="b"/>
            <a:pathLst>
              <a:path w="18288000" h="3860032">
                <a:moveTo>
                  <a:pt x="0" y="0"/>
                </a:moveTo>
                <a:lnTo>
                  <a:pt x="18288000" y="0"/>
                </a:lnTo>
                <a:lnTo>
                  <a:pt x="18288000" y="3860032"/>
                </a:lnTo>
                <a:lnTo>
                  <a:pt x="0" y="3860032"/>
                </a:lnTo>
                <a:lnTo>
                  <a:pt x="0" y="0"/>
                </a:lnTo>
                <a:close/>
              </a:path>
            </a:pathLst>
          </a:custGeom>
          <a:blipFill>
            <a:blip r:embed="rId2"/>
            <a:stretch>
              <a:fillRect t="-107827" b="-107827"/>
            </a:stretch>
          </a:blipFill>
        </p:spPr>
      </p:sp>
      <p:grpSp>
        <p:nvGrpSpPr>
          <p:cNvPr id="3" name="Group 3"/>
          <p:cNvGrpSpPr/>
          <p:nvPr/>
        </p:nvGrpSpPr>
        <p:grpSpPr>
          <a:xfrm>
            <a:off x="4458366" y="0"/>
            <a:ext cx="9658350" cy="10287000"/>
            <a:chOff x="0" y="0"/>
            <a:chExt cx="2543763" cy="2709333"/>
          </a:xfrm>
        </p:grpSpPr>
        <p:sp>
          <p:nvSpPr>
            <p:cNvPr id="4" name="Freeform 4"/>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sp>
        <p:sp>
          <p:nvSpPr>
            <p:cNvPr id="5" name="TextBox 5"/>
            <p:cNvSpPr txBox="1"/>
            <p:nvPr/>
          </p:nvSpPr>
          <p:spPr>
            <a:xfrm>
              <a:off x="0" y="-38100"/>
              <a:ext cx="2543763" cy="2747433"/>
            </a:xfrm>
            <a:prstGeom prst="rect">
              <a:avLst/>
            </a:prstGeom>
          </p:spPr>
          <p:txBody>
            <a:bodyPr lIns="50800" tIns="50800" rIns="50800" bIns="50800" rtlCol="0" anchor="ctr"/>
            <a:lstStyle/>
            <a:p>
              <a:pPr algn="ctr">
                <a:lnSpc>
                  <a:spcPts val="2605"/>
                </a:lnSpc>
              </a:pPr>
              <a:endParaRPr/>
            </a:p>
          </p:txBody>
        </p:sp>
      </p:grpSp>
      <p:sp>
        <p:nvSpPr>
          <p:cNvPr id="6" name="TextBox 6"/>
          <p:cNvSpPr txBox="1"/>
          <p:nvPr/>
        </p:nvSpPr>
        <p:spPr>
          <a:xfrm>
            <a:off x="5021151" y="1631119"/>
            <a:ext cx="8245699" cy="1461490"/>
          </a:xfrm>
          <a:prstGeom prst="rect">
            <a:avLst/>
          </a:prstGeom>
        </p:spPr>
        <p:txBody>
          <a:bodyPr lIns="0" tIns="0" rIns="0" bIns="0" rtlCol="0" anchor="t">
            <a:spAutoFit/>
          </a:bodyPr>
          <a:lstStyle/>
          <a:p>
            <a:pPr lvl="0" algn="ctr">
              <a:lnSpc>
                <a:spcPts val="5687"/>
              </a:lnSpc>
              <a:spcBef>
                <a:spcPct val="0"/>
              </a:spcBef>
            </a:pPr>
            <a:r>
              <a:rPr lang="en-US" sz="4739" b="1" dirty="0" smtClean="0">
                <a:solidFill>
                  <a:srgbClr val="FFFFFF"/>
                </a:solidFill>
                <a:latin typeface="Now Bold"/>
                <a:ea typeface="Now Bold"/>
                <a:cs typeface="Now Bold"/>
                <a:sym typeface="Now Bold"/>
              </a:rPr>
              <a:t>Logistic </a:t>
            </a:r>
            <a:r>
              <a:rPr lang="en-US" sz="4739" b="1" dirty="0">
                <a:solidFill>
                  <a:srgbClr val="FFFFFF"/>
                </a:solidFill>
                <a:latin typeface="Now Bold"/>
                <a:ea typeface="Now Bold"/>
                <a:cs typeface="Now Bold"/>
                <a:sym typeface="Now Bold"/>
              </a:rPr>
              <a:t>Operations Divisions of Aramex</a:t>
            </a:r>
            <a:endParaRPr lang="en-US" sz="4739" b="1" dirty="0">
              <a:solidFill>
                <a:srgbClr val="FFFFFF"/>
              </a:solidFill>
              <a:latin typeface="Now Bold"/>
              <a:ea typeface="Now Bold"/>
              <a:cs typeface="Now Bold"/>
              <a:sym typeface="Now Bold"/>
            </a:endParaRPr>
          </a:p>
        </p:txBody>
      </p:sp>
      <p:sp>
        <p:nvSpPr>
          <p:cNvPr id="7" name="TextBox 7"/>
          <p:cNvSpPr txBox="1"/>
          <p:nvPr/>
        </p:nvSpPr>
        <p:spPr>
          <a:xfrm>
            <a:off x="5718405" y="4216569"/>
            <a:ext cx="8038167" cy="666849"/>
          </a:xfrm>
          <a:prstGeom prst="rect">
            <a:avLst/>
          </a:prstGeom>
        </p:spPr>
        <p:txBody>
          <a:bodyPr wrap="square" lIns="0" tIns="0" rIns="0" bIns="0" rtlCol="0" anchor="t">
            <a:spAutoFit/>
          </a:bodyPr>
          <a:lstStyle/>
          <a:p>
            <a:pPr lvl="0" algn="ctr">
              <a:lnSpc>
                <a:spcPts val="5185"/>
              </a:lnSpc>
              <a:spcBef>
                <a:spcPct val="0"/>
              </a:spcBef>
            </a:pPr>
            <a:r>
              <a:rPr lang="en-US" sz="3757" b="1" dirty="0" smtClean="0">
                <a:solidFill>
                  <a:srgbClr val="4BD1FB"/>
                </a:solidFill>
                <a:latin typeface="DM Sans Bold"/>
                <a:ea typeface="DM Sans Bold"/>
                <a:cs typeface="DM Sans Bold"/>
                <a:sym typeface="DM Sans Bold"/>
              </a:rPr>
              <a:t>Operations </a:t>
            </a:r>
            <a:r>
              <a:rPr lang="en-US" sz="3757" b="1" dirty="0">
                <a:solidFill>
                  <a:srgbClr val="4BD1FB"/>
                </a:solidFill>
                <a:latin typeface="DM Sans Bold"/>
                <a:ea typeface="DM Sans Bold"/>
                <a:cs typeface="DM Sans Bold"/>
                <a:sym typeface="DM Sans Bold"/>
              </a:rPr>
              <a:t>and Technologies</a:t>
            </a:r>
            <a:endParaRPr lang="en-US" sz="3757" b="1" dirty="0">
              <a:solidFill>
                <a:srgbClr val="4BD1FB"/>
              </a:solidFill>
              <a:latin typeface="DM Sans Bold"/>
              <a:ea typeface="DM Sans Bold"/>
              <a:cs typeface="DM Sans Bold"/>
              <a:sym typeface="DM Sans Bold"/>
            </a:endParaRPr>
          </a:p>
        </p:txBody>
      </p:sp>
      <p:sp>
        <p:nvSpPr>
          <p:cNvPr id="9" name="TextBox 9"/>
          <p:cNvSpPr txBox="1"/>
          <p:nvPr/>
        </p:nvSpPr>
        <p:spPr>
          <a:xfrm>
            <a:off x="5112058" y="5071169"/>
            <a:ext cx="8832541" cy="4770537"/>
          </a:xfrm>
          <a:prstGeom prst="rect">
            <a:avLst/>
          </a:prstGeom>
        </p:spPr>
        <p:txBody>
          <a:bodyPr wrap="square" lIns="0" tIns="0" rIns="0" bIns="0" rtlCol="0" anchor="t">
            <a:spAutoFit/>
          </a:bodyPr>
          <a:lstStyle/>
          <a:p>
            <a:pPr marL="342900" lvl="0" indent="-342900">
              <a:lnSpc>
                <a:spcPts val="3057"/>
              </a:lnSpc>
              <a:spcBef>
                <a:spcPct val="0"/>
              </a:spcBef>
              <a:buFont typeface="Arial" panose="020B0604020202020204" pitchFamily="34" charset="0"/>
              <a:buChar char="•"/>
            </a:pPr>
            <a:r>
              <a:rPr lang="en-US" sz="2215" dirty="0">
                <a:solidFill>
                  <a:srgbClr val="FFFFFF"/>
                </a:solidFill>
                <a:latin typeface="DM Sans"/>
                <a:ea typeface="DM Sans"/>
                <a:cs typeface="DM Sans"/>
                <a:sym typeface="DM Sans"/>
              </a:rPr>
              <a:t>Aramex </a:t>
            </a:r>
            <a:r>
              <a:rPr lang="en-US" sz="2215" dirty="0" smtClean="0">
                <a:solidFill>
                  <a:srgbClr val="FFFFFF"/>
                </a:solidFill>
                <a:latin typeface="DM Sans"/>
                <a:ea typeface="DM Sans"/>
                <a:cs typeface="DM Sans"/>
                <a:sym typeface="DM Sans"/>
              </a:rPr>
              <a:t>emphasizes </a:t>
            </a:r>
            <a:r>
              <a:rPr lang="en-US" sz="2215" dirty="0">
                <a:solidFill>
                  <a:srgbClr val="FFFFFF"/>
                </a:solidFill>
                <a:latin typeface="DM Sans"/>
                <a:ea typeface="DM Sans"/>
                <a:cs typeface="DM Sans"/>
                <a:sym typeface="DM Sans"/>
              </a:rPr>
              <a:t>the improvement of its operational efficiencies </a:t>
            </a:r>
            <a:r>
              <a:rPr lang="en-US" sz="2215" dirty="0" smtClean="0">
                <a:solidFill>
                  <a:srgbClr val="FFFFFF"/>
                </a:solidFill>
                <a:latin typeface="DM Sans"/>
                <a:ea typeface="DM Sans"/>
                <a:cs typeface="DM Sans"/>
                <a:sym typeface="DM Sans"/>
              </a:rPr>
              <a:t>and </a:t>
            </a:r>
            <a:r>
              <a:rPr lang="en-US" sz="2215" dirty="0">
                <a:solidFill>
                  <a:srgbClr val="FFFFFF"/>
                </a:solidFill>
                <a:latin typeface="DM Sans"/>
                <a:ea typeface="DM Sans"/>
                <a:cs typeface="DM Sans"/>
                <a:sym typeface="DM Sans"/>
              </a:rPr>
              <a:t>offers innovative solutions </a:t>
            </a:r>
            <a:r>
              <a:rPr lang="en-US" sz="2215" dirty="0" smtClean="0">
                <a:solidFill>
                  <a:srgbClr val="FFFFFF"/>
                </a:solidFill>
                <a:latin typeface="DM Sans"/>
                <a:ea typeface="DM Sans"/>
                <a:cs typeface="DM Sans"/>
                <a:sym typeface="DM Sans"/>
              </a:rPr>
              <a:t>(</a:t>
            </a:r>
            <a:r>
              <a:rPr lang="en-US" sz="2215" dirty="0" err="1">
                <a:solidFill>
                  <a:srgbClr val="FFFFFF"/>
                </a:solidFill>
                <a:latin typeface="DM Sans"/>
                <a:ea typeface="DM Sans"/>
                <a:cs typeface="DM Sans"/>
                <a:sym typeface="DM Sans"/>
              </a:rPr>
              <a:t>Karam</a:t>
            </a:r>
            <a:r>
              <a:rPr lang="en-US" sz="2215" dirty="0">
                <a:solidFill>
                  <a:srgbClr val="FFFFFF"/>
                </a:solidFill>
                <a:latin typeface="DM Sans"/>
                <a:ea typeface="DM Sans"/>
                <a:cs typeface="DM Sans"/>
                <a:sym typeface="DM Sans"/>
              </a:rPr>
              <a:t>, El Hayek, &amp; Youssef, 2025</a:t>
            </a:r>
            <a:r>
              <a:rPr lang="en-US" sz="2215" dirty="0" smtClean="0">
                <a:solidFill>
                  <a:srgbClr val="FFFFFF"/>
                </a:solidFill>
                <a:latin typeface="DM Sans"/>
                <a:ea typeface="DM Sans"/>
                <a:cs typeface="DM Sans"/>
                <a:sym typeface="DM Sans"/>
              </a:rPr>
              <a:t>).</a:t>
            </a:r>
          </a:p>
          <a:p>
            <a:pPr marL="342900" lvl="0" indent="-342900">
              <a:lnSpc>
                <a:spcPts val="3057"/>
              </a:lnSpc>
              <a:spcBef>
                <a:spcPct val="0"/>
              </a:spcBef>
              <a:buFont typeface="Arial" panose="020B0604020202020204" pitchFamily="34" charset="0"/>
              <a:buChar char="•"/>
            </a:pPr>
            <a:r>
              <a:rPr lang="en-US" sz="2215" dirty="0" smtClean="0">
                <a:solidFill>
                  <a:srgbClr val="FFFFFF"/>
                </a:solidFill>
                <a:latin typeface="DM Sans"/>
                <a:ea typeface="DM Sans"/>
                <a:cs typeface="DM Sans"/>
                <a:sym typeface="DM Sans"/>
              </a:rPr>
              <a:t>Developed secondary technology hub in India </a:t>
            </a:r>
          </a:p>
          <a:p>
            <a:pPr marL="342900" lvl="0" indent="-342900">
              <a:lnSpc>
                <a:spcPts val="3057"/>
              </a:lnSpc>
              <a:spcBef>
                <a:spcPct val="0"/>
              </a:spcBef>
              <a:buFont typeface="Arial" panose="020B0604020202020204" pitchFamily="34" charset="0"/>
              <a:buChar char="•"/>
            </a:pPr>
            <a:r>
              <a:rPr lang="en-US" sz="2215" dirty="0" smtClean="0">
                <a:solidFill>
                  <a:srgbClr val="FFFFFF"/>
                </a:solidFill>
                <a:latin typeface="DM Sans"/>
                <a:ea typeface="DM Sans"/>
                <a:cs typeface="DM Sans"/>
                <a:sym typeface="DM Sans"/>
              </a:rPr>
              <a:t>For </a:t>
            </a:r>
            <a:r>
              <a:rPr lang="en-US" sz="2215" dirty="0">
                <a:solidFill>
                  <a:srgbClr val="FFFFFF"/>
                </a:solidFill>
                <a:latin typeface="DM Sans"/>
                <a:ea typeface="DM Sans"/>
                <a:cs typeface="DM Sans"/>
                <a:sym typeface="DM Sans"/>
              </a:rPr>
              <a:t>improving the customer experience, company delivered better Customer Initiated Returns CIR solution </a:t>
            </a:r>
            <a:endParaRPr lang="en-US" sz="2215" dirty="0" smtClean="0">
              <a:solidFill>
                <a:srgbClr val="FFFFFF"/>
              </a:solidFill>
              <a:latin typeface="DM Sans"/>
              <a:ea typeface="DM Sans"/>
              <a:cs typeface="DM Sans"/>
              <a:sym typeface="DM Sans"/>
            </a:endParaRPr>
          </a:p>
          <a:p>
            <a:pPr marL="342900" lvl="0" indent="-342900">
              <a:lnSpc>
                <a:spcPts val="3057"/>
              </a:lnSpc>
              <a:spcBef>
                <a:spcPct val="0"/>
              </a:spcBef>
              <a:buFont typeface="Arial" panose="020B0604020202020204" pitchFamily="34" charset="0"/>
              <a:buChar char="•"/>
            </a:pPr>
            <a:r>
              <a:rPr lang="en-US" sz="2215" dirty="0" smtClean="0">
                <a:solidFill>
                  <a:srgbClr val="FFFFFF"/>
                </a:solidFill>
                <a:latin typeface="DM Sans"/>
                <a:ea typeface="DM Sans"/>
                <a:cs typeface="DM Sans"/>
                <a:sym typeface="DM Sans"/>
              </a:rPr>
              <a:t>Sustainability </a:t>
            </a:r>
            <a:r>
              <a:rPr lang="en-US" sz="2215" dirty="0">
                <a:solidFill>
                  <a:srgbClr val="FFFFFF"/>
                </a:solidFill>
                <a:latin typeface="DM Sans"/>
                <a:ea typeface="DM Sans"/>
                <a:cs typeface="DM Sans"/>
                <a:sym typeface="DM Sans"/>
              </a:rPr>
              <a:t>has become the cornerstone of Aramex strategy as business strive to attain net zero emission by end of 2050 (</a:t>
            </a:r>
            <a:r>
              <a:rPr lang="en-US" sz="2215" dirty="0" err="1">
                <a:solidFill>
                  <a:srgbClr val="FFFFFF"/>
                </a:solidFill>
                <a:latin typeface="DM Sans"/>
                <a:ea typeface="DM Sans"/>
                <a:cs typeface="DM Sans"/>
                <a:sym typeface="DM Sans"/>
              </a:rPr>
              <a:t>Daradkah</a:t>
            </a:r>
            <a:r>
              <a:rPr lang="en-US" sz="2215" dirty="0">
                <a:solidFill>
                  <a:srgbClr val="FFFFFF"/>
                </a:solidFill>
                <a:latin typeface="DM Sans"/>
                <a:ea typeface="DM Sans"/>
                <a:cs typeface="DM Sans"/>
                <a:sym typeface="DM Sans"/>
              </a:rPr>
              <a:t>, &amp; </a:t>
            </a:r>
            <a:r>
              <a:rPr lang="en-US" sz="2215" dirty="0" err="1">
                <a:solidFill>
                  <a:srgbClr val="FFFFFF"/>
                </a:solidFill>
                <a:latin typeface="DM Sans"/>
                <a:ea typeface="DM Sans"/>
                <a:cs typeface="DM Sans"/>
                <a:sym typeface="DM Sans"/>
              </a:rPr>
              <a:t>Yacoub</a:t>
            </a:r>
            <a:r>
              <a:rPr lang="en-US" sz="2215" dirty="0">
                <a:solidFill>
                  <a:srgbClr val="FFFFFF"/>
                </a:solidFill>
                <a:latin typeface="DM Sans"/>
                <a:ea typeface="DM Sans"/>
                <a:cs typeface="DM Sans"/>
                <a:sym typeface="DM Sans"/>
              </a:rPr>
              <a:t>, 2024</a:t>
            </a:r>
            <a:r>
              <a:rPr lang="en-US" sz="2215" dirty="0" smtClean="0">
                <a:solidFill>
                  <a:srgbClr val="FFFFFF"/>
                </a:solidFill>
                <a:latin typeface="DM Sans"/>
                <a:ea typeface="DM Sans"/>
                <a:cs typeface="DM Sans"/>
                <a:sym typeface="DM Sans"/>
              </a:rPr>
              <a:t>).</a:t>
            </a:r>
          </a:p>
          <a:p>
            <a:pPr marL="342900" lvl="0" indent="-342900">
              <a:lnSpc>
                <a:spcPts val="3057"/>
              </a:lnSpc>
              <a:spcBef>
                <a:spcPct val="0"/>
              </a:spcBef>
              <a:buFont typeface="Arial" panose="020B0604020202020204" pitchFamily="34" charset="0"/>
              <a:buChar char="•"/>
            </a:pPr>
            <a:r>
              <a:rPr lang="en-US" sz="2215" dirty="0">
                <a:solidFill>
                  <a:srgbClr val="FFFFFF"/>
                </a:solidFill>
                <a:latin typeface="DM Sans"/>
                <a:ea typeface="DM Sans"/>
                <a:cs typeface="DM Sans"/>
                <a:sym typeface="DM Sans"/>
              </a:rPr>
              <a:t> In 2024, Aramex has shown significant progress on upfront level that revealed operational innovation and environmental responsibilities </a:t>
            </a:r>
            <a:endParaRPr lang="en-US" sz="2215" u="none" strike="noStrike" dirty="0">
              <a:solidFill>
                <a:srgbClr val="FFFFFF"/>
              </a:solidFill>
              <a:latin typeface="DM Sans"/>
              <a:ea typeface="DM Sans"/>
              <a:cs typeface="DM Sans"/>
              <a:sym typeface="DM Sans"/>
            </a:endParaRPr>
          </a:p>
        </p:txBody>
      </p:sp>
    </p:spTree>
    <p:extLst>
      <p:ext uri="{BB962C8B-B14F-4D97-AF65-F5344CB8AC3E}">
        <p14:creationId xmlns:p14="http://schemas.microsoft.com/office/powerpoint/2010/main" val="2967877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860032"/>
          </a:xfrm>
          <a:custGeom>
            <a:avLst/>
            <a:gdLst/>
            <a:ahLst/>
            <a:cxnLst/>
            <a:rect l="l" t="t" r="r" b="b"/>
            <a:pathLst>
              <a:path w="18288000" h="3860032">
                <a:moveTo>
                  <a:pt x="0" y="0"/>
                </a:moveTo>
                <a:lnTo>
                  <a:pt x="18288000" y="0"/>
                </a:lnTo>
                <a:lnTo>
                  <a:pt x="18288000" y="3860032"/>
                </a:lnTo>
                <a:lnTo>
                  <a:pt x="0" y="3860032"/>
                </a:lnTo>
                <a:lnTo>
                  <a:pt x="0" y="0"/>
                </a:lnTo>
                <a:close/>
              </a:path>
            </a:pathLst>
          </a:custGeom>
          <a:blipFill>
            <a:blip r:embed="rId2"/>
            <a:stretch>
              <a:fillRect t="-107827" b="-107827"/>
            </a:stretch>
          </a:blipFill>
        </p:spPr>
      </p:sp>
      <p:grpSp>
        <p:nvGrpSpPr>
          <p:cNvPr id="3" name="Group 3"/>
          <p:cNvGrpSpPr/>
          <p:nvPr/>
        </p:nvGrpSpPr>
        <p:grpSpPr>
          <a:xfrm>
            <a:off x="4458366" y="0"/>
            <a:ext cx="9658350" cy="10287000"/>
            <a:chOff x="0" y="0"/>
            <a:chExt cx="2543763" cy="2709333"/>
          </a:xfrm>
        </p:grpSpPr>
        <p:sp>
          <p:nvSpPr>
            <p:cNvPr id="4" name="Freeform 4"/>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sp>
        <p:sp>
          <p:nvSpPr>
            <p:cNvPr id="5" name="TextBox 5"/>
            <p:cNvSpPr txBox="1"/>
            <p:nvPr/>
          </p:nvSpPr>
          <p:spPr>
            <a:xfrm>
              <a:off x="0" y="-38100"/>
              <a:ext cx="2543763" cy="2747433"/>
            </a:xfrm>
            <a:prstGeom prst="rect">
              <a:avLst/>
            </a:prstGeom>
          </p:spPr>
          <p:txBody>
            <a:bodyPr lIns="50800" tIns="50800" rIns="50800" bIns="50800" rtlCol="0" anchor="ctr"/>
            <a:lstStyle/>
            <a:p>
              <a:pPr algn="ctr">
                <a:lnSpc>
                  <a:spcPts val="2605"/>
                </a:lnSpc>
              </a:pPr>
              <a:endParaRPr/>
            </a:p>
          </p:txBody>
        </p:sp>
      </p:grpSp>
      <p:sp>
        <p:nvSpPr>
          <p:cNvPr id="6" name="TextBox 6"/>
          <p:cNvSpPr txBox="1"/>
          <p:nvPr/>
        </p:nvSpPr>
        <p:spPr>
          <a:xfrm>
            <a:off x="5021151" y="1631119"/>
            <a:ext cx="8245699" cy="1461490"/>
          </a:xfrm>
          <a:prstGeom prst="rect">
            <a:avLst/>
          </a:prstGeom>
        </p:spPr>
        <p:txBody>
          <a:bodyPr lIns="0" tIns="0" rIns="0" bIns="0" rtlCol="0" anchor="t">
            <a:spAutoFit/>
          </a:bodyPr>
          <a:lstStyle/>
          <a:p>
            <a:pPr lvl="0" algn="ctr">
              <a:lnSpc>
                <a:spcPts val="5687"/>
              </a:lnSpc>
              <a:spcBef>
                <a:spcPct val="0"/>
              </a:spcBef>
            </a:pPr>
            <a:r>
              <a:rPr lang="en-US" sz="4739" b="1" dirty="0" smtClean="0">
                <a:solidFill>
                  <a:srgbClr val="FFFFFF"/>
                </a:solidFill>
                <a:latin typeface="Now Bold"/>
                <a:ea typeface="Now Bold"/>
                <a:cs typeface="Now Bold"/>
                <a:sym typeface="Now Bold"/>
              </a:rPr>
              <a:t>Logistic </a:t>
            </a:r>
            <a:r>
              <a:rPr lang="en-US" sz="4739" b="1" dirty="0">
                <a:solidFill>
                  <a:srgbClr val="FFFFFF"/>
                </a:solidFill>
                <a:latin typeface="Now Bold"/>
                <a:ea typeface="Now Bold"/>
                <a:cs typeface="Now Bold"/>
                <a:sym typeface="Now Bold"/>
              </a:rPr>
              <a:t>Operations Divisions of Aramex</a:t>
            </a:r>
            <a:endParaRPr lang="en-US" sz="4739" b="1" dirty="0">
              <a:solidFill>
                <a:srgbClr val="FFFFFF"/>
              </a:solidFill>
              <a:latin typeface="Now Bold"/>
              <a:ea typeface="Now Bold"/>
              <a:cs typeface="Now Bold"/>
              <a:sym typeface="Now Bold"/>
            </a:endParaRPr>
          </a:p>
        </p:txBody>
      </p:sp>
      <p:sp>
        <p:nvSpPr>
          <p:cNvPr id="7" name="TextBox 7"/>
          <p:cNvSpPr txBox="1"/>
          <p:nvPr/>
        </p:nvSpPr>
        <p:spPr>
          <a:xfrm>
            <a:off x="5268457" y="3996330"/>
            <a:ext cx="8038167" cy="1304653"/>
          </a:xfrm>
          <a:prstGeom prst="rect">
            <a:avLst/>
          </a:prstGeom>
        </p:spPr>
        <p:txBody>
          <a:bodyPr wrap="square" lIns="0" tIns="0" rIns="0" bIns="0" rtlCol="0" anchor="t">
            <a:spAutoFit/>
          </a:bodyPr>
          <a:lstStyle/>
          <a:p>
            <a:pPr lvl="0" algn="ctr">
              <a:lnSpc>
                <a:spcPts val="5185"/>
              </a:lnSpc>
              <a:spcBef>
                <a:spcPct val="0"/>
              </a:spcBef>
            </a:pPr>
            <a:r>
              <a:rPr lang="en-US" sz="3757" b="1" dirty="0" smtClean="0">
                <a:solidFill>
                  <a:srgbClr val="4BD1FB"/>
                </a:solidFill>
                <a:latin typeface="DM Sans Bold"/>
                <a:ea typeface="DM Sans Bold"/>
                <a:cs typeface="DM Sans Bold"/>
                <a:sym typeface="DM Sans Bold"/>
              </a:rPr>
              <a:t>Customer-Centric </a:t>
            </a:r>
            <a:r>
              <a:rPr lang="en-US" sz="3757" b="1" dirty="0">
                <a:solidFill>
                  <a:srgbClr val="4BD1FB"/>
                </a:solidFill>
                <a:latin typeface="DM Sans Bold"/>
                <a:ea typeface="DM Sans Bold"/>
                <a:cs typeface="DM Sans Bold"/>
                <a:sym typeface="DM Sans Bold"/>
              </a:rPr>
              <a:t>Logistics Strategy</a:t>
            </a:r>
            <a:endParaRPr lang="en-US" sz="3757" b="1" dirty="0">
              <a:solidFill>
                <a:srgbClr val="4BD1FB"/>
              </a:solidFill>
              <a:latin typeface="DM Sans Bold"/>
              <a:ea typeface="DM Sans Bold"/>
              <a:cs typeface="DM Sans Bold"/>
              <a:sym typeface="DM Sans Bold"/>
            </a:endParaRPr>
          </a:p>
        </p:txBody>
      </p:sp>
      <p:sp>
        <p:nvSpPr>
          <p:cNvPr id="9" name="TextBox 9"/>
          <p:cNvSpPr txBox="1"/>
          <p:nvPr/>
        </p:nvSpPr>
        <p:spPr>
          <a:xfrm>
            <a:off x="4648200" y="5744564"/>
            <a:ext cx="9108372" cy="3975447"/>
          </a:xfrm>
          <a:prstGeom prst="rect">
            <a:avLst/>
          </a:prstGeom>
        </p:spPr>
        <p:txBody>
          <a:bodyPr wrap="square" lIns="0" tIns="0" rIns="0" bIns="0" rtlCol="0" anchor="t">
            <a:spAutoFit/>
          </a:bodyPr>
          <a:lstStyle/>
          <a:p>
            <a:pPr marL="342900" lvl="0" indent="-342900">
              <a:lnSpc>
                <a:spcPts val="3057"/>
              </a:lnSpc>
              <a:spcBef>
                <a:spcPct val="0"/>
              </a:spcBef>
              <a:buFont typeface="Arial" panose="020B0604020202020204" pitchFamily="34" charset="0"/>
              <a:buChar char="•"/>
            </a:pPr>
            <a:r>
              <a:rPr lang="en-US" sz="2215" dirty="0" err="1">
                <a:solidFill>
                  <a:srgbClr val="FFFFFF"/>
                </a:solidFill>
                <a:latin typeface="DM Sans"/>
                <a:ea typeface="DM Sans"/>
                <a:cs typeface="DM Sans"/>
                <a:sym typeface="DM Sans"/>
              </a:rPr>
              <a:t>Aramex's</a:t>
            </a:r>
            <a:r>
              <a:rPr lang="en-US" sz="2215" dirty="0">
                <a:solidFill>
                  <a:srgbClr val="FFFFFF"/>
                </a:solidFill>
                <a:latin typeface="DM Sans"/>
                <a:ea typeface="DM Sans"/>
                <a:cs typeface="DM Sans"/>
                <a:sym typeface="DM Sans"/>
              </a:rPr>
              <a:t> logistic strategy is based on providing a flexible, fast, and transparent delivery </a:t>
            </a:r>
            <a:r>
              <a:rPr lang="en-US" sz="2215" dirty="0" smtClean="0">
                <a:solidFill>
                  <a:srgbClr val="FFFFFF"/>
                </a:solidFill>
                <a:latin typeface="DM Sans"/>
                <a:ea typeface="DM Sans"/>
                <a:cs typeface="DM Sans"/>
                <a:sym typeface="DM Sans"/>
              </a:rPr>
              <a:t>experience</a:t>
            </a:r>
          </a:p>
          <a:p>
            <a:pPr marL="342900" lvl="0" indent="-342900">
              <a:lnSpc>
                <a:spcPts val="3057"/>
              </a:lnSpc>
              <a:spcBef>
                <a:spcPct val="0"/>
              </a:spcBef>
              <a:buFont typeface="Arial" panose="020B0604020202020204" pitchFamily="34" charset="0"/>
              <a:buChar char="•"/>
            </a:pPr>
            <a:r>
              <a:rPr lang="en-US" sz="2215" dirty="0">
                <a:solidFill>
                  <a:srgbClr val="FFFFFF"/>
                </a:solidFill>
                <a:latin typeface="DM Sans"/>
                <a:ea typeface="DM Sans"/>
                <a:cs typeface="DM Sans"/>
                <a:sym typeface="DM Sans"/>
              </a:rPr>
              <a:t>offers an extensive service level to fulfil diverse shipment </a:t>
            </a:r>
            <a:r>
              <a:rPr lang="en-US" sz="2215" dirty="0" smtClean="0">
                <a:solidFill>
                  <a:srgbClr val="FFFFFF"/>
                </a:solidFill>
                <a:latin typeface="DM Sans"/>
                <a:ea typeface="DM Sans"/>
                <a:cs typeface="DM Sans"/>
                <a:sym typeface="DM Sans"/>
              </a:rPr>
              <a:t>need</a:t>
            </a:r>
          </a:p>
          <a:p>
            <a:pPr marL="342900" lvl="0" indent="-342900">
              <a:lnSpc>
                <a:spcPts val="3057"/>
              </a:lnSpc>
              <a:spcBef>
                <a:spcPct val="0"/>
              </a:spcBef>
              <a:buFont typeface="Arial" panose="020B0604020202020204" pitchFamily="34" charset="0"/>
              <a:buChar char="•"/>
            </a:pPr>
            <a:r>
              <a:rPr lang="en-US" sz="2215" dirty="0">
                <a:solidFill>
                  <a:srgbClr val="FFFFFF"/>
                </a:solidFill>
                <a:latin typeface="DM Sans"/>
                <a:ea typeface="DM Sans"/>
                <a:cs typeface="DM Sans"/>
                <a:sym typeface="DM Sans"/>
              </a:rPr>
              <a:t>Another essential element of strategy is communication and transparency (</a:t>
            </a:r>
            <a:r>
              <a:rPr lang="en-US" sz="2215" dirty="0" err="1">
                <a:solidFill>
                  <a:srgbClr val="FFFFFF"/>
                </a:solidFill>
                <a:latin typeface="DM Sans"/>
                <a:ea typeface="DM Sans"/>
                <a:cs typeface="DM Sans"/>
                <a:sym typeface="DM Sans"/>
              </a:rPr>
              <a:t>Qadir</a:t>
            </a:r>
            <a:r>
              <a:rPr lang="en-US" sz="2215" dirty="0">
                <a:solidFill>
                  <a:srgbClr val="FFFFFF"/>
                </a:solidFill>
                <a:latin typeface="DM Sans"/>
                <a:ea typeface="DM Sans"/>
                <a:cs typeface="DM Sans"/>
                <a:sym typeface="DM Sans"/>
              </a:rPr>
              <a:t> et al., 2024). </a:t>
            </a:r>
            <a:endParaRPr lang="en-US" sz="2215" dirty="0" smtClean="0">
              <a:solidFill>
                <a:srgbClr val="FFFFFF"/>
              </a:solidFill>
              <a:latin typeface="DM Sans"/>
              <a:ea typeface="DM Sans"/>
              <a:cs typeface="DM Sans"/>
              <a:sym typeface="DM Sans"/>
            </a:endParaRPr>
          </a:p>
          <a:p>
            <a:pPr marL="342900" lvl="0" indent="-342900">
              <a:lnSpc>
                <a:spcPts val="3057"/>
              </a:lnSpc>
              <a:spcBef>
                <a:spcPct val="0"/>
              </a:spcBef>
              <a:buFont typeface="Arial" panose="020B0604020202020204" pitchFamily="34" charset="0"/>
              <a:buChar char="•"/>
            </a:pPr>
            <a:r>
              <a:rPr lang="en-US" sz="2215" dirty="0">
                <a:solidFill>
                  <a:srgbClr val="FFFFFF"/>
                </a:solidFill>
                <a:latin typeface="DM Sans"/>
                <a:ea typeface="DM Sans"/>
                <a:cs typeface="DM Sans"/>
                <a:sym typeface="DM Sans"/>
              </a:rPr>
              <a:t>Online tracking is useful for the effortless monitoring of packages and giving updates in real-time (</a:t>
            </a:r>
            <a:r>
              <a:rPr lang="en-US" sz="2215" dirty="0" err="1">
                <a:solidFill>
                  <a:srgbClr val="FFFFFF"/>
                </a:solidFill>
                <a:latin typeface="DM Sans"/>
                <a:ea typeface="DM Sans"/>
                <a:cs typeface="DM Sans"/>
                <a:sym typeface="DM Sans"/>
              </a:rPr>
              <a:t>Wollenberg</a:t>
            </a:r>
            <a:r>
              <a:rPr lang="en-US" sz="2215" dirty="0">
                <a:solidFill>
                  <a:srgbClr val="FFFFFF"/>
                </a:solidFill>
                <a:latin typeface="DM Sans"/>
                <a:ea typeface="DM Sans"/>
                <a:cs typeface="DM Sans"/>
                <a:sym typeface="DM Sans"/>
              </a:rPr>
              <a:t> et al., 2022).</a:t>
            </a:r>
            <a:endParaRPr lang="en-US" sz="2215" dirty="0" smtClean="0">
              <a:solidFill>
                <a:srgbClr val="FFFFFF"/>
              </a:solidFill>
              <a:latin typeface="DM Sans"/>
              <a:ea typeface="DM Sans"/>
              <a:cs typeface="DM Sans"/>
              <a:sym typeface="DM Sans"/>
            </a:endParaRPr>
          </a:p>
          <a:p>
            <a:pPr marL="342900" lvl="0" indent="-342900">
              <a:lnSpc>
                <a:spcPts val="3057"/>
              </a:lnSpc>
              <a:spcBef>
                <a:spcPct val="0"/>
              </a:spcBef>
              <a:buFont typeface="Arial" panose="020B0604020202020204" pitchFamily="34" charset="0"/>
              <a:buChar char="•"/>
            </a:pPr>
            <a:r>
              <a:rPr lang="en-US" sz="2215" dirty="0">
                <a:solidFill>
                  <a:srgbClr val="FFFFFF"/>
                </a:solidFill>
                <a:latin typeface="DM Sans"/>
                <a:ea typeface="DM Sans"/>
                <a:cs typeface="DM Sans"/>
                <a:sym typeface="DM Sans"/>
              </a:rPr>
              <a:t>Aramex also emphasized the efficiency and accuracy of the order fulfilment process by applying an advanced system of inventory management and automation (</a:t>
            </a:r>
            <a:r>
              <a:rPr lang="en-US" sz="2215" dirty="0" err="1">
                <a:solidFill>
                  <a:srgbClr val="FFFFFF"/>
                </a:solidFill>
                <a:latin typeface="DM Sans"/>
                <a:ea typeface="DM Sans"/>
                <a:cs typeface="DM Sans"/>
                <a:sym typeface="DM Sans"/>
              </a:rPr>
              <a:t>Kempel</a:t>
            </a:r>
            <a:r>
              <a:rPr lang="en-US" sz="2215" dirty="0">
                <a:solidFill>
                  <a:srgbClr val="FFFFFF"/>
                </a:solidFill>
                <a:latin typeface="DM Sans"/>
                <a:ea typeface="DM Sans"/>
                <a:cs typeface="DM Sans"/>
                <a:sym typeface="DM Sans"/>
              </a:rPr>
              <a:t>, &amp; </a:t>
            </a:r>
            <a:r>
              <a:rPr lang="en-US" sz="2215" dirty="0" err="1">
                <a:solidFill>
                  <a:srgbClr val="FFFFFF"/>
                </a:solidFill>
                <a:latin typeface="DM Sans"/>
                <a:ea typeface="DM Sans"/>
                <a:cs typeface="DM Sans"/>
                <a:sym typeface="DM Sans"/>
              </a:rPr>
              <a:t>Himpel</a:t>
            </a:r>
            <a:r>
              <a:rPr lang="en-US" sz="2215" dirty="0">
                <a:solidFill>
                  <a:srgbClr val="FFFFFF"/>
                </a:solidFill>
                <a:latin typeface="DM Sans"/>
                <a:ea typeface="DM Sans"/>
                <a:cs typeface="DM Sans"/>
                <a:sym typeface="DM Sans"/>
              </a:rPr>
              <a:t>, 2023)</a:t>
            </a:r>
            <a:endParaRPr lang="en-US" sz="2215" u="none" strike="noStrike" dirty="0">
              <a:solidFill>
                <a:srgbClr val="FFFFFF"/>
              </a:solidFill>
              <a:latin typeface="DM Sans"/>
              <a:ea typeface="DM Sans"/>
              <a:cs typeface="DM Sans"/>
              <a:sym typeface="DM Sans"/>
            </a:endParaRPr>
          </a:p>
        </p:txBody>
      </p:sp>
    </p:spTree>
    <p:extLst>
      <p:ext uri="{BB962C8B-B14F-4D97-AF65-F5344CB8AC3E}">
        <p14:creationId xmlns:p14="http://schemas.microsoft.com/office/powerpoint/2010/main" val="3703675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860032"/>
          </a:xfrm>
          <a:custGeom>
            <a:avLst/>
            <a:gdLst/>
            <a:ahLst/>
            <a:cxnLst/>
            <a:rect l="l" t="t" r="r" b="b"/>
            <a:pathLst>
              <a:path w="18288000" h="3860032">
                <a:moveTo>
                  <a:pt x="0" y="0"/>
                </a:moveTo>
                <a:lnTo>
                  <a:pt x="18288000" y="0"/>
                </a:lnTo>
                <a:lnTo>
                  <a:pt x="18288000" y="3860032"/>
                </a:lnTo>
                <a:lnTo>
                  <a:pt x="0" y="3860032"/>
                </a:lnTo>
                <a:lnTo>
                  <a:pt x="0" y="0"/>
                </a:lnTo>
                <a:close/>
              </a:path>
            </a:pathLst>
          </a:custGeom>
          <a:blipFill>
            <a:blip r:embed="rId2"/>
            <a:stretch>
              <a:fillRect t="-107827" b="-107827"/>
            </a:stretch>
          </a:blipFill>
        </p:spPr>
      </p:sp>
      <p:grpSp>
        <p:nvGrpSpPr>
          <p:cNvPr id="3" name="Group 3"/>
          <p:cNvGrpSpPr/>
          <p:nvPr/>
        </p:nvGrpSpPr>
        <p:grpSpPr>
          <a:xfrm>
            <a:off x="4458366" y="0"/>
            <a:ext cx="9658350" cy="10287000"/>
            <a:chOff x="0" y="0"/>
            <a:chExt cx="2543763" cy="2709333"/>
          </a:xfrm>
        </p:grpSpPr>
        <p:sp>
          <p:nvSpPr>
            <p:cNvPr id="4" name="Freeform 4"/>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sp>
        <p:sp>
          <p:nvSpPr>
            <p:cNvPr id="5" name="TextBox 5"/>
            <p:cNvSpPr txBox="1"/>
            <p:nvPr/>
          </p:nvSpPr>
          <p:spPr>
            <a:xfrm>
              <a:off x="0" y="-38100"/>
              <a:ext cx="2543763" cy="2747433"/>
            </a:xfrm>
            <a:prstGeom prst="rect">
              <a:avLst/>
            </a:prstGeom>
          </p:spPr>
          <p:txBody>
            <a:bodyPr lIns="50800" tIns="50800" rIns="50800" bIns="50800" rtlCol="0" anchor="ctr"/>
            <a:lstStyle/>
            <a:p>
              <a:pPr algn="ctr">
                <a:lnSpc>
                  <a:spcPts val="2605"/>
                </a:lnSpc>
              </a:pPr>
              <a:endParaRPr/>
            </a:p>
          </p:txBody>
        </p:sp>
      </p:grpSp>
      <p:sp>
        <p:nvSpPr>
          <p:cNvPr id="6" name="TextBox 6"/>
          <p:cNvSpPr txBox="1"/>
          <p:nvPr/>
        </p:nvSpPr>
        <p:spPr>
          <a:xfrm>
            <a:off x="5021151" y="1631119"/>
            <a:ext cx="8245699" cy="1461490"/>
          </a:xfrm>
          <a:prstGeom prst="rect">
            <a:avLst/>
          </a:prstGeom>
        </p:spPr>
        <p:txBody>
          <a:bodyPr lIns="0" tIns="0" rIns="0" bIns="0" rtlCol="0" anchor="t">
            <a:spAutoFit/>
          </a:bodyPr>
          <a:lstStyle/>
          <a:p>
            <a:pPr lvl="0" algn="ctr">
              <a:lnSpc>
                <a:spcPts val="5687"/>
              </a:lnSpc>
              <a:spcBef>
                <a:spcPct val="0"/>
              </a:spcBef>
            </a:pPr>
            <a:r>
              <a:rPr lang="en-US" sz="4739" b="1" dirty="0" smtClean="0">
                <a:solidFill>
                  <a:srgbClr val="FFFFFF"/>
                </a:solidFill>
                <a:latin typeface="Now Bold"/>
                <a:ea typeface="Now Bold"/>
                <a:cs typeface="Now Bold"/>
                <a:sym typeface="Now Bold"/>
              </a:rPr>
              <a:t>Logistic </a:t>
            </a:r>
            <a:r>
              <a:rPr lang="en-US" sz="4739" b="1" dirty="0">
                <a:solidFill>
                  <a:srgbClr val="FFFFFF"/>
                </a:solidFill>
                <a:latin typeface="Now Bold"/>
                <a:ea typeface="Now Bold"/>
                <a:cs typeface="Now Bold"/>
                <a:sym typeface="Now Bold"/>
              </a:rPr>
              <a:t>Operations Divisions of Aramex</a:t>
            </a:r>
            <a:endParaRPr lang="en-US" sz="4739" b="1" dirty="0">
              <a:solidFill>
                <a:srgbClr val="FFFFFF"/>
              </a:solidFill>
              <a:latin typeface="Now Bold"/>
              <a:ea typeface="Now Bold"/>
              <a:cs typeface="Now Bold"/>
              <a:sym typeface="Now Bold"/>
            </a:endParaRPr>
          </a:p>
        </p:txBody>
      </p:sp>
      <p:sp>
        <p:nvSpPr>
          <p:cNvPr id="7" name="TextBox 7"/>
          <p:cNvSpPr txBox="1"/>
          <p:nvPr/>
        </p:nvSpPr>
        <p:spPr>
          <a:xfrm>
            <a:off x="5268457" y="3996330"/>
            <a:ext cx="8038167" cy="637803"/>
          </a:xfrm>
          <a:prstGeom prst="rect">
            <a:avLst/>
          </a:prstGeom>
        </p:spPr>
        <p:txBody>
          <a:bodyPr wrap="square" lIns="0" tIns="0" rIns="0" bIns="0" rtlCol="0" anchor="t">
            <a:spAutoFit/>
          </a:bodyPr>
          <a:lstStyle/>
          <a:p>
            <a:pPr lvl="0" algn="ctr">
              <a:lnSpc>
                <a:spcPts val="5185"/>
              </a:lnSpc>
              <a:spcBef>
                <a:spcPct val="0"/>
              </a:spcBef>
            </a:pPr>
            <a:r>
              <a:rPr lang="en-US" sz="3757" b="1" dirty="0" smtClean="0">
                <a:solidFill>
                  <a:srgbClr val="4BD1FB"/>
                </a:solidFill>
                <a:latin typeface="DM Sans Bold"/>
                <a:ea typeface="DM Sans Bold"/>
                <a:cs typeface="DM Sans Bold"/>
                <a:sym typeface="DM Sans Bold"/>
              </a:rPr>
              <a:t>Logistics </a:t>
            </a:r>
            <a:r>
              <a:rPr lang="en-US" sz="3757" b="1" dirty="0">
                <a:solidFill>
                  <a:srgbClr val="4BD1FB"/>
                </a:solidFill>
                <a:latin typeface="DM Sans Bold"/>
                <a:ea typeface="DM Sans Bold"/>
                <a:cs typeface="DM Sans Bold"/>
                <a:sym typeface="DM Sans Bold"/>
              </a:rPr>
              <a:t>Services of Aramex</a:t>
            </a:r>
            <a:endParaRPr lang="en-US" sz="3757" b="1" dirty="0">
              <a:solidFill>
                <a:srgbClr val="4BD1FB"/>
              </a:solidFill>
              <a:latin typeface="DM Sans Bold"/>
              <a:ea typeface="DM Sans Bold"/>
              <a:cs typeface="DM Sans Bold"/>
              <a:sym typeface="DM Sans Bold"/>
            </a:endParaRPr>
          </a:p>
        </p:txBody>
      </p:sp>
      <p:sp>
        <p:nvSpPr>
          <p:cNvPr id="9" name="TextBox 9"/>
          <p:cNvSpPr txBox="1"/>
          <p:nvPr/>
        </p:nvSpPr>
        <p:spPr>
          <a:xfrm>
            <a:off x="4733354" y="4854496"/>
            <a:ext cx="9108372" cy="5565626"/>
          </a:xfrm>
          <a:prstGeom prst="rect">
            <a:avLst/>
          </a:prstGeom>
        </p:spPr>
        <p:txBody>
          <a:bodyPr wrap="square" lIns="0" tIns="0" rIns="0" bIns="0" rtlCol="0" anchor="t">
            <a:spAutoFit/>
          </a:bodyPr>
          <a:lstStyle/>
          <a:p>
            <a:pPr marL="342900" lvl="0" indent="-342900">
              <a:lnSpc>
                <a:spcPts val="3057"/>
              </a:lnSpc>
              <a:spcBef>
                <a:spcPct val="0"/>
              </a:spcBef>
              <a:buFont typeface="Arial" panose="020B0604020202020204" pitchFamily="34" charset="0"/>
              <a:buChar char="•"/>
            </a:pPr>
            <a:r>
              <a:rPr lang="en-US" sz="2215" dirty="0">
                <a:solidFill>
                  <a:srgbClr val="FFFFFF"/>
                </a:solidFill>
                <a:latin typeface="DM Sans"/>
                <a:ea typeface="DM Sans"/>
                <a:cs typeface="DM Sans"/>
                <a:sym typeface="DM Sans"/>
              </a:rPr>
              <a:t>Aramex offers a widespread range of logistics and transportation </a:t>
            </a:r>
            <a:r>
              <a:rPr lang="en-US" sz="2215" dirty="0" smtClean="0">
                <a:solidFill>
                  <a:srgbClr val="FFFFFF"/>
                </a:solidFill>
                <a:latin typeface="DM Sans"/>
                <a:ea typeface="DM Sans"/>
                <a:cs typeface="DM Sans"/>
                <a:sym typeface="DM Sans"/>
              </a:rPr>
              <a:t>technologies.</a:t>
            </a:r>
          </a:p>
          <a:p>
            <a:pPr marL="342900" lvl="0" indent="-342900">
              <a:lnSpc>
                <a:spcPts val="3057"/>
              </a:lnSpc>
              <a:spcBef>
                <a:spcPct val="0"/>
              </a:spcBef>
              <a:buFont typeface="Arial" panose="020B0604020202020204" pitchFamily="34" charset="0"/>
              <a:buChar char="•"/>
            </a:pPr>
            <a:r>
              <a:rPr lang="en-US" sz="2215" dirty="0">
                <a:solidFill>
                  <a:srgbClr val="FFFFFF"/>
                </a:solidFill>
                <a:latin typeface="DM Sans"/>
                <a:ea typeface="DM Sans"/>
                <a:cs typeface="DM Sans"/>
                <a:sym typeface="DM Sans"/>
              </a:rPr>
              <a:t>From warehouse to management of facilities and value-added services, the efficiency of business can be improved with an elevated level of customer satisfaction (Rahman et al., 2022</a:t>
            </a:r>
            <a:r>
              <a:rPr lang="en-US" sz="2215" dirty="0" smtClean="0">
                <a:solidFill>
                  <a:srgbClr val="FFFFFF"/>
                </a:solidFill>
                <a:latin typeface="DM Sans"/>
                <a:ea typeface="DM Sans"/>
                <a:cs typeface="DM Sans"/>
                <a:sym typeface="DM Sans"/>
              </a:rPr>
              <a:t>).</a:t>
            </a:r>
          </a:p>
          <a:p>
            <a:pPr marL="342900" lvl="0" indent="-342900">
              <a:lnSpc>
                <a:spcPts val="3057"/>
              </a:lnSpc>
              <a:spcBef>
                <a:spcPct val="0"/>
              </a:spcBef>
              <a:buFont typeface="Arial" panose="020B0604020202020204" pitchFamily="34" charset="0"/>
              <a:buChar char="•"/>
            </a:pPr>
            <a:r>
              <a:rPr lang="en-US" sz="2215" dirty="0">
                <a:solidFill>
                  <a:srgbClr val="FFFFFF"/>
                </a:solidFill>
                <a:latin typeface="DM Sans"/>
                <a:ea typeface="DM Sans"/>
                <a:cs typeface="DM Sans"/>
                <a:sym typeface="DM Sans"/>
              </a:rPr>
              <a:t>The company manages and stores its inventory in a strategic </a:t>
            </a:r>
            <a:r>
              <a:rPr lang="en-US" sz="2215" dirty="0" smtClean="0">
                <a:solidFill>
                  <a:srgbClr val="FFFFFF"/>
                </a:solidFill>
                <a:latin typeface="DM Sans"/>
                <a:ea typeface="DM Sans"/>
                <a:cs typeface="DM Sans"/>
                <a:sym typeface="DM Sans"/>
              </a:rPr>
              <a:t>location</a:t>
            </a:r>
          </a:p>
          <a:p>
            <a:pPr marL="342900" lvl="0" indent="-342900">
              <a:lnSpc>
                <a:spcPts val="3057"/>
              </a:lnSpc>
              <a:spcBef>
                <a:spcPct val="0"/>
              </a:spcBef>
              <a:buFont typeface="Arial" panose="020B0604020202020204" pitchFamily="34" charset="0"/>
              <a:buChar char="•"/>
            </a:pPr>
            <a:r>
              <a:rPr lang="en-US" sz="2215" dirty="0" smtClean="0">
                <a:solidFill>
                  <a:srgbClr val="FFFFFF"/>
                </a:solidFill>
                <a:latin typeface="DM Sans"/>
                <a:ea typeface="DM Sans"/>
                <a:cs typeface="DM Sans"/>
                <a:sym typeface="DM Sans"/>
              </a:rPr>
              <a:t>Aramex </a:t>
            </a:r>
            <a:r>
              <a:rPr lang="en-US" sz="2215" dirty="0">
                <a:solidFill>
                  <a:srgbClr val="FFFFFF"/>
                </a:solidFill>
                <a:latin typeface="DM Sans"/>
                <a:ea typeface="DM Sans"/>
                <a:cs typeface="DM Sans"/>
                <a:sym typeface="DM Sans"/>
              </a:rPr>
              <a:t>also deployed innovative solutions such as ‘On-demand warehousing’ that offers flexible and micro-fulfilment </a:t>
            </a:r>
            <a:r>
              <a:rPr lang="en-US" sz="2215" dirty="0" err="1">
                <a:solidFill>
                  <a:srgbClr val="FFFFFF"/>
                </a:solidFill>
                <a:latin typeface="DM Sans"/>
                <a:ea typeface="DM Sans"/>
                <a:cs typeface="DM Sans"/>
                <a:sym typeface="DM Sans"/>
              </a:rPr>
              <a:t>centres</a:t>
            </a:r>
            <a:r>
              <a:rPr lang="en-US" sz="2215" dirty="0">
                <a:solidFill>
                  <a:srgbClr val="FFFFFF"/>
                </a:solidFill>
                <a:latin typeface="DM Sans"/>
                <a:ea typeface="DM Sans"/>
                <a:cs typeface="DM Sans"/>
                <a:sym typeface="DM Sans"/>
              </a:rPr>
              <a:t> </a:t>
            </a:r>
            <a:endParaRPr lang="en-US" sz="2215" dirty="0" smtClean="0">
              <a:solidFill>
                <a:srgbClr val="FFFFFF"/>
              </a:solidFill>
              <a:latin typeface="DM Sans"/>
              <a:ea typeface="DM Sans"/>
              <a:cs typeface="DM Sans"/>
              <a:sym typeface="DM Sans"/>
            </a:endParaRPr>
          </a:p>
          <a:p>
            <a:pPr marL="342900" lvl="0" indent="-342900">
              <a:lnSpc>
                <a:spcPts val="3057"/>
              </a:lnSpc>
              <a:spcBef>
                <a:spcPct val="0"/>
              </a:spcBef>
              <a:buFont typeface="Arial" panose="020B0604020202020204" pitchFamily="34" charset="0"/>
              <a:buChar char="•"/>
            </a:pPr>
            <a:r>
              <a:rPr lang="en-US" sz="2215" dirty="0">
                <a:solidFill>
                  <a:srgbClr val="FFFFFF"/>
                </a:solidFill>
                <a:latin typeface="DM Sans"/>
                <a:ea typeface="DM Sans"/>
                <a:cs typeface="DM Sans"/>
                <a:sym typeface="DM Sans"/>
              </a:rPr>
              <a:t>The predominant principles of Aramex are reliability, convenience, and </a:t>
            </a:r>
            <a:r>
              <a:rPr lang="en-US" sz="2215" dirty="0" smtClean="0">
                <a:solidFill>
                  <a:srgbClr val="FFFFFF"/>
                </a:solidFill>
                <a:latin typeface="DM Sans"/>
                <a:ea typeface="DM Sans"/>
                <a:cs typeface="DM Sans"/>
                <a:sym typeface="DM Sans"/>
              </a:rPr>
              <a:t>speed.</a:t>
            </a:r>
          </a:p>
          <a:p>
            <a:pPr marL="342900" lvl="0" indent="-342900">
              <a:lnSpc>
                <a:spcPts val="3057"/>
              </a:lnSpc>
              <a:spcBef>
                <a:spcPct val="0"/>
              </a:spcBef>
              <a:buFont typeface="Arial" panose="020B0604020202020204" pitchFamily="34" charset="0"/>
              <a:buChar char="•"/>
            </a:pPr>
            <a:r>
              <a:rPr lang="en-US" sz="2215" dirty="0">
                <a:solidFill>
                  <a:srgbClr val="FFFFFF"/>
                </a:solidFill>
                <a:latin typeface="DM Sans"/>
                <a:ea typeface="DM Sans"/>
                <a:cs typeface="DM Sans"/>
                <a:sym typeface="DM Sans"/>
              </a:rPr>
              <a:t>The Company also provides services for facility management for streamlining operational expenditure and augmenting customer service standards</a:t>
            </a:r>
            <a:endParaRPr lang="en-US" sz="2215" u="none" strike="noStrike" dirty="0">
              <a:solidFill>
                <a:srgbClr val="FFFFFF"/>
              </a:solidFill>
              <a:latin typeface="DM Sans"/>
              <a:ea typeface="DM Sans"/>
              <a:cs typeface="DM Sans"/>
              <a:sym typeface="DM Sans"/>
            </a:endParaRPr>
          </a:p>
        </p:txBody>
      </p:sp>
    </p:spTree>
    <p:extLst>
      <p:ext uri="{BB962C8B-B14F-4D97-AF65-F5344CB8AC3E}">
        <p14:creationId xmlns:p14="http://schemas.microsoft.com/office/powerpoint/2010/main" val="2363618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286157" y="0"/>
            <a:ext cx="15430157" cy="10545890"/>
            <a:chOff x="0" y="0"/>
            <a:chExt cx="5508856" cy="3765081"/>
          </a:xfrm>
        </p:grpSpPr>
        <p:sp>
          <p:nvSpPr>
            <p:cNvPr id="3" name="Freeform 3"/>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solidFill>
              <a:srgbClr val="F1945B"/>
            </a:solidFill>
          </p:spPr>
        </p:sp>
        <p:sp>
          <p:nvSpPr>
            <p:cNvPr id="4" name="Freeform 4"/>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blipFill>
              <a:blip r:embed="rId2"/>
              <a:stretch>
                <a:fillRect l="-1259" r="-1259"/>
              </a:stretch>
            </a:blipFill>
          </p:spPr>
        </p:sp>
      </p:grpSp>
      <p:sp>
        <p:nvSpPr>
          <p:cNvPr id="5" name="TextBox 5"/>
          <p:cNvSpPr txBox="1"/>
          <p:nvPr/>
        </p:nvSpPr>
        <p:spPr>
          <a:xfrm>
            <a:off x="4572000" y="190500"/>
            <a:ext cx="10058400" cy="3039294"/>
          </a:xfrm>
          <a:prstGeom prst="rect">
            <a:avLst/>
          </a:prstGeom>
        </p:spPr>
        <p:txBody>
          <a:bodyPr wrap="square" lIns="0" tIns="0" rIns="0" bIns="0" rtlCol="0" anchor="t">
            <a:spAutoFit/>
          </a:bodyPr>
          <a:lstStyle/>
          <a:p>
            <a:pPr lvl="0" algn="ctr">
              <a:lnSpc>
                <a:spcPts val="7884"/>
              </a:lnSpc>
              <a:spcBef>
                <a:spcPct val="0"/>
              </a:spcBef>
            </a:pPr>
            <a:r>
              <a:rPr lang="en-US" sz="6570" b="1" dirty="0" smtClean="0">
                <a:solidFill>
                  <a:srgbClr val="FFFFFF"/>
                </a:solidFill>
                <a:latin typeface="Now Bold"/>
                <a:ea typeface="Now Bold"/>
                <a:cs typeface="Now Bold"/>
                <a:sym typeface="Now Bold"/>
              </a:rPr>
              <a:t>Challenges </a:t>
            </a:r>
            <a:r>
              <a:rPr lang="en-US" sz="6570" b="1" dirty="0">
                <a:solidFill>
                  <a:srgbClr val="FFFFFF"/>
                </a:solidFill>
                <a:latin typeface="Now Bold"/>
                <a:ea typeface="Now Bold"/>
                <a:cs typeface="Now Bold"/>
                <a:sym typeface="Now Bold"/>
              </a:rPr>
              <a:t>&amp; Opportunities of Logistics Management</a:t>
            </a:r>
            <a:endParaRPr lang="en-US" sz="6570" b="1" dirty="0">
              <a:solidFill>
                <a:srgbClr val="FFFFFF"/>
              </a:solidFill>
              <a:latin typeface="Now Bold"/>
              <a:ea typeface="Now Bold"/>
              <a:cs typeface="Now Bold"/>
              <a:sym typeface="Now Bold"/>
            </a:endParaRPr>
          </a:p>
        </p:txBody>
      </p:sp>
      <p:sp>
        <p:nvSpPr>
          <p:cNvPr id="6" name="TextBox 6"/>
          <p:cNvSpPr txBox="1"/>
          <p:nvPr/>
        </p:nvSpPr>
        <p:spPr>
          <a:xfrm>
            <a:off x="8077200" y="4217848"/>
            <a:ext cx="9959190" cy="5129609"/>
          </a:xfrm>
          <a:prstGeom prst="rect">
            <a:avLst/>
          </a:prstGeom>
        </p:spPr>
        <p:txBody>
          <a:bodyPr wrap="square" lIns="0" tIns="0" rIns="0" bIns="0" rtlCol="0" anchor="t">
            <a:spAutoFit/>
          </a:bodyPr>
          <a:lstStyle/>
          <a:p>
            <a:pPr marL="285750" indent="-285750">
              <a:lnSpc>
                <a:spcPts val="2471"/>
              </a:lnSpc>
              <a:buFont typeface="Arial" panose="020B0604020202020204" pitchFamily="34" charset="0"/>
              <a:buChar char="•"/>
            </a:pPr>
            <a:r>
              <a:rPr lang="en-US" sz="2000" spc="175" dirty="0">
                <a:solidFill>
                  <a:srgbClr val="F5FFF5"/>
                </a:solidFill>
                <a:latin typeface="DM Sans"/>
                <a:ea typeface="DM Sans"/>
                <a:cs typeface="DM Sans"/>
                <a:sym typeface="DM Sans"/>
              </a:rPr>
              <a:t>Aramex faces extensive issues and restricted brand presence in external regions </a:t>
            </a:r>
            <a:endParaRPr lang="en-US" sz="2000" spc="175" dirty="0" smtClean="0">
              <a:solidFill>
                <a:srgbClr val="F5FFF5"/>
              </a:solidFill>
              <a:latin typeface="DM Sans"/>
              <a:ea typeface="DM Sans"/>
              <a:cs typeface="DM Sans"/>
              <a:sym typeface="DM Sans"/>
            </a:endParaRPr>
          </a:p>
          <a:p>
            <a:pPr marL="285750" indent="-285750">
              <a:lnSpc>
                <a:spcPts val="2471"/>
              </a:lnSpc>
              <a:buFont typeface="Arial" panose="020B0604020202020204" pitchFamily="34" charset="0"/>
              <a:buChar char="•"/>
            </a:pPr>
            <a:r>
              <a:rPr lang="en-US" sz="2000" spc="175" dirty="0">
                <a:solidFill>
                  <a:srgbClr val="F5FFF5"/>
                </a:solidFill>
                <a:latin typeface="DM Sans"/>
                <a:ea typeface="DM Sans"/>
                <a:cs typeface="DM Sans"/>
                <a:sym typeface="DM Sans"/>
              </a:rPr>
              <a:t>Aramex brand is also experiencing cultural diversity challenges that cause discrepancies in staff engagement </a:t>
            </a:r>
            <a:endParaRPr lang="en-US" sz="2000" spc="175" dirty="0" smtClean="0">
              <a:solidFill>
                <a:srgbClr val="F5FFF5"/>
              </a:solidFill>
              <a:latin typeface="DM Sans"/>
              <a:ea typeface="DM Sans"/>
              <a:cs typeface="DM Sans"/>
              <a:sym typeface="DM Sans"/>
            </a:endParaRPr>
          </a:p>
          <a:p>
            <a:pPr marL="285750" indent="-285750">
              <a:lnSpc>
                <a:spcPts val="2471"/>
              </a:lnSpc>
              <a:buFont typeface="Arial" panose="020B0604020202020204" pitchFamily="34" charset="0"/>
              <a:buChar char="•"/>
            </a:pPr>
            <a:r>
              <a:rPr lang="en-US" sz="2000" spc="175" dirty="0">
                <a:solidFill>
                  <a:srgbClr val="F5FFF5"/>
                </a:solidFill>
                <a:latin typeface="DM Sans"/>
                <a:ea typeface="DM Sans"/>
                <a:cs typeface="DM Sans"/>
                <a:sym typeface="DM Sans"/>
              </a:rPr>
              <a:t>Aramex is required to maintain a balance with cost management to recalibrate its cost planning (Salem, </a:t>
            </a:r>
            <a:r>
              <a:rPr lang="en-US" sz="2000" spc="175" dirty="0" err="1">
                <a:solidFill>
                  <a:srgbClr val="F5FFF5"/>
                </a:solidFill>
                <a:latin typeface="DM Sans"/>
                <a:ea typeface="DM Sans"/>
                <a:cs typeface="DM Sans"/>
                <a:sym typeface="DM Sans"/>
              </a:rPr>
              <a:t>Alshawtari</a:t>
            </a:r>
            <a:r>
              <a:rPr lang="en-US" sz="2000" spc="175" dirty="0">
                <a:solidFill>
                  <a:srgbClr val="F5FFF5"/>
                </a:solidFill>
                <a:latin typeface="DM Sans"/>
                <a:ea typeface="DM Sans"/>
                <a:cs typeface="DM Sans"/>
                <a:sym typeface="DM Sans"/>
              </a:rPr>
              <a:t>, &amp; </a:t>
            </a:r>
            <a:r>
              <a:rPr lang="en-US" sz="2000" spc="175" dirty="0" err="1">
                <a:solidFill>
                  <a:srgbClr val="F5FFF5"/>
                </a:solidFill>
                <a:latin typeface="DM Sans"/>
                <a:ea typeface="DM Sans"/>
                <a:cs typeface="DM Sans"/>
                <a:sym typeface="DM Sans"/>
              </a:rPr>
              <a:t>Shatila</a:t>
            </a:r>
            <a:r>
              <a:rPr lang="en-US" sz="2000" spc="175" dirty="0">
                <a:solidFill>
                  <a:srgbClr val="F5FFF5"/>
                </a:solidFill>
                <a:latin typeface="DM Sans"/>
                <a:ea typeface="DM Sans"/>
                <a:cs typeface="DM Sans"/>
                <a:sym typeface="DM Sans"/>
              </a:rPr>
              <a:t>, 2024</a:t>
            </a:r>
            <a:r>
              <a:rPr lang="en-US" sz="2000" spc="175" dirty="0" smtClean="0">
                <a:solidFill>
                  <a:srgbClr val="F5FFF5"/>
                </a:solidFill>
                <a:latin typeface="DM Sans"/>
                <a:ea typeface="DM Sans"/>
                <a:cs typeface="DM Sans"/>
                <a:sym typeface="DM Sans"/>
              </a:rPr>
              <a:t>).</a:t>
            </a:r>
          </a:p>
          <a:p>
            <a:pPr marL="285750" indent="-285750">
              <a:lnSpc>
                <a:spcPts val="2471"/>
              </a:lnSpc>
              <a:buFont typeface="Arial" panose="020B0604020202020204" pitchFamily="34" charset="0"/>
              <a:buChar char="•"/>
            </a:pPr>
            <a:endParaRPr lang="en-US" sz="2000" spc="175" dirty="0">
              <a:solidFill>
                <a:srgbClr val="F5FFF5"/>
              </a:solidFill>
              <a:latin typeface="DM Sans"/>
              <a:ea typeface="DM Sans"/>
              <a:cs typeface="DM Sans"/>
              <a:sym typeface="DM Sans"/>
            </a:endParaRPr>
          </a:p>
          <a:p>
            <a:pPr marL="285750" indent="-285750">
              <a:lnSpc>
                <a:spcPts val="2471"/>
              </a:lnSpc>
              <a:buFont typeface="Arial" panose="020B0604020202020204" pitchFamily="34" charset="0"/>
              <a:buChar char="•"/>
            </a:pPr>
            <a:endParaRPr lang="en-US" sz="2000" spc="175" dirty="0" smtClean="0">
              <a:solidFill>
                <a:srgbClr val="F5FFF5"/>
              </a:solidFill>
              <a:latin typeface="DM Sans"/>
              <a:ea typeface="DM Sans"/>
              <a:cs typeface="DM Sans"/>
              <a:sym typeface="DM Sans"/>
            </a:endParaRPr>
          </a:p>
          <a:p>
            <a:pPr marL="285750" indent="-285750">
              <a:lnSpc>
                <a:spcPts val="2471"/>
              </a:lnSpc>
              <a:buFont typeface="Arial" panose="020B0604020202020204" pitchFamily="34" charset="0"/>
              <a:buChar char="•"/>
            </a:pPr>
            <a:endParaRPr lang="en-US" sz="2000" spc="175" dirty="0" smtClean="0">
              <a:solidFill>
                <a:srgbClr val="F5FFF5"/>
              </a:solidFill>
              <a:latin typeface="DM Sans"/>
              <a:ea typeface="DM Sans"/>
              <a:cs typeface="DM Sans"/>
              <a:sym typeface="DM Sans"/>
            </a:endParaRPr>
          </a:p>
          <a:p>
            <a:pPr>
              <a:lnSpc>
                <a:spcPts val="2471"/>
              </a:lnSpc>
            </a:pPr>
            <a:r>
              <a:rPr lang="en-US" sz="3200" b="1" spc="175" dirty="0" smtClean="0">
                <a:solidFill>
                  <a:srgbClr val="F5FFF5"/>
                </a:solidFill>
                <a:latin typeface="DM Sans"/>
                <a:ea typeface="DM Sans"/>
                <a:cs typeface="DM Sans"/>
                <a:sym typeface="DM Sans"/>
              </a:rPr>
              <a:t>Strategies for Navigation of Challenges</a:t>
            </a:r>
          </a:p>
          <a:p>
            <a:pPr marL="285750" indent="-285750">
              <a:lnSpc>
                <a:spcPts val="2471"/>
              </a:lnSpc>
              <a:buFont typeface="Arial" panose="020B0604020202020204" pitchFamily="34" charset="0"/>
              <a:buChar char="•"/>
            </a:pPr>
            <a:r>
              <a:rPr lang="en-US" sz="2000" spc="175" dirty="0" smtClean="0">
                <a:solidFill>
                  <a:srgbClr val="F5FFF5"/>
                </a:solidFill>
                <a:latin typeface="DM Sans"/>
                <a:ea typeface="DM Sans"/>
                <a:cs typeface="DM Sans"/>
                <a:sym typeface="DM Sans"/>
              </a:rPr>
              <a:t>Aramex </a:t>
            </a:r>
            <a:r>
              <a:rPr lang="en-US" sz="2000" spc="175" dirty="0">
                <a:solidFill>
                  <a:srgbClr val="F5FFF5"/>
                </a:solidFill>
                <a:latin typeface="DM Sans"/>
                <a:ea typeface="DM Sans"/>
                <a:cs typeface="DM Sans"/>
                <a:sym typeface="DM Sans"/>
              </a:rPr>
              <a:t>is actively pursuing innovation and opportunities for service excellence, expansion of market reach and upholding </a:t>
            </a:r>
            <a:r>
              <a:rPr lang="en-US" sz="2000" spc="175" dirty="0" smtClean="0">
                <a:solidFill>
                  <a:srgbClr val="F5FFF5"/>
                </a:solidFill>
                <a:latin typeface="DM Sans"/>
                <a:ea typeface="DM Sans"/>
                <a:cs typeface="DM Sans"/>
                <a:sym typeface="DM Sans"/>
              </a:rPr>
              <a:t>competitiveness</a:t>
            </a:r>
          </a:p>
          <a:p>
            <a:pPr marL="742950" lvl="1" indent="-285750">
              <a:lnSpc>
                <a:spcPts val="2471"/>
              </a:lnSpc>
              <a:buFont typeface="Arial" panose="020B0604020202020204" pitchFamily="34" charset="0"/>
              <a:buChar char="•"/>
            </a:pPr>
            <a:r>
              <a:rPr lang="en-US" sz="2000" spc="175" dirty="0">
                <a:solidFill>
                  <a:srgbClr val="F5FFF5"/>
                </a:solidFill>
                <a:latin typeface="DM Sans"/>
                <a:ea typeface="DM Sans"/>
                <a:cs typeface="DM Sans"/>
                <a:sym typeface="DM Sans"/>
              </a:rPr>
              <a:t>E-Commerce </a:t>
            </a:r>
            <a:r>
              <a:rPr lang="en-US" sz="2000" spc="175" dirty="0" smtClean="0">
                <a:solidFill>
                  <a:srgbClr val="F5FFF5"/>
                </a:solidFill>
                <a:latin typeface="DM Sans"/>
                <a:ea typeface="DM Sans"/>
                <a:cs typeface="DM Sans"/>
                <a:sym typeface="DM Sans"/>
              </a:rPr>
              <a:t>Expansion</a:t>
            </a:r>
          </a:p>
          <a:p>
            <a:pPr marL="742950" lvl="1" indent="-285750">
              <a:lnSpc>
                <a:spcPts val="2471"/>
              </a:lnSpc>
              <a:buFont typeface="Arial" panose="020B0604020202020204" pitchFamily="34" charset="0"/>
              <a:buChar char="•"/>
            </a:pPr>
            <a:r>
              <a:rPr lang="en-US" sz="2000" spc="175" dirty="0">
                <a:solidFill>
                  <a:srgbClr val="F5FFF5"/>
                </a:solidFill>
                <a:latin typeface="DM Sans"/>
                <a:ea typeface="DM Sans"/>
                <a:cs typeface="DM Sans"/>
                <a:sym typeface="DM Sans"/>
              </a:rPr>
              <a:t>Strategic </a:t>
            </a:r>
            <a:r>
              <a:rPr lang="en-US" sz="2000" spc="175" dirty="0" smtClean="0">
                <a:solidFill>
                  <a:srgbClr val="F5FFF5"/>
                </a:solidFill>
                <a:latin typeface="DM Sans"/>
                <a:ea typeface="DM Sans"/>
                <a:cs typeface="DM Sans"/>
                <a:sym typeface="DM Sans"/>
              </a:rPr>
              <a:t>Collaboration</a:t>
            </a:r>
          </a:p>
          <a:p>
            <a:pPr marL="742950" lvl="1" indent="-285750">
              <a:lnSpc>
                <a:spcPts val="2471"/>
              </a:lnSpc>
              <a:buFont typeface="Arial" panose="020B0604020202020204" pitchFamily="34" charset="0"/>
              <a:buChar char="•"/>
            </a:pPr>
            <a:r>
              <a:rPr lang="en-US" sz="2000" spc="175" dirty="0">
                <a:solidFill>
                  <a:srgbClr val="F5FFF5"/>
                </a:solidFill>
                <a:latin typeface="DM Sans"/>
                <a:ea typeface="DM Sans"/>
                <a:cs typeface="DM Sans"/>
                <a:sym typeface="DM Sans"/>
              </a:rPr>
              <a:t>Sustainable Initiatives</a:t>
            </a:r>
            <a:endParaRPr lang="en-US" sz="2000" spc="175" dirty="0">
              <a:solidFill>
                <a:srgbClr val="F5FFF5"/>
              </a:solidFill>
              <a:latin typeface="DM Sans"/>
              <a:ea typeface="DM Sans"/>
              <a:cs typeface="DM Sans"/>
              <a:sym typeface="DM Sans"/>
            </a:endParaRPr>
          </a:p>
        </p:txBody>
      </p:sp>
      <p:sp>
        <p:nvSpPr>
          <p:cNvPr id="7" name="Freeform 7"/>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8" name="Freeform 8"/>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1272</Words>
  <Application>Microsoft Office PowerPoint</Application>
  <PresentationFormat>Custom</PresentationFormat>
  <Paragraphs>108</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DM Sans</vt:lpstr>
      <vt:lpstr>Calibri</vt:lpstr>
      <vt:lpstr>DM Sans Bold</vt:lpstr>
      <vt:lpstr>Times New Roman</vt:lpstr>
      <vt:lpstr>Now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19</cp:revision>
  <dcterms:created xsi:type="dcterms:W3CDTF">2006-08-16T00:00:00Z</dcterms:created>
  <dcterms:modified xsi:type="dcterms:W3CDTF">2025-06-20T08:06:06Z</dcterms:modified>
  <dc:identifier>DAGXCIfHApc</dc:identifier>
</cp:coreProperties>
</file>